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44" r:id="rId1"/>
  </p:sldMasterIdLst>
  <p:notesMasterIdLst>
    <p:notesMasterId r:id="rId26"/>
  </p:notesMasterIdLst>
  <p:handoutMasterIdLst>
    <p:handoutMasterId r:id="rId27"/>
  </p:handoutMasterIdLst>
  <p:sldIdLst>
    <p:sldId id="458" r:id="rId2"/>
    <p:sldId id="308" r:id="rId3"/>
    <p:sldId id="460" r:id="rId4"/>
    <p:sldId id="461" r:id="rId5"/>
    <p:sldId id="462" r:id="rId6"/>
    <p:sldId id="468" r:id="rId7"/>
    <p:sldId id="442" r:id="rId8"/>
    <p:sldId id="443" r:id="rId9"/>
    <p:sldId id="447" r:id="rId10"/>
    <p:sldId id="445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78" r:id="rId21"/>
    <p:sldId id="479" r:id="rId22"/>
    <p:sldId id="480" r:id="rId23"/>
    <p:sldId id="481" r:id="rId24"/>
    <p:sldId id="482" r:id="rId25"/>
  </p:sldIdLst>
  <p:sldSz cx="9144000" cy="6858000" type="screen4x3"/>
  <p:notesSz cx="6858000" cy="9926638"/>
  <p:defaultTextStyle>
    <a:defPPr>
      <a:defRPr lang="hy-A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F07B9"/>
    <a:srgbClr val="FF5050"/>
    <a:srgbClr val="FF6699"/>
    <a:srgbClr val="FFFF99"/>
    <a:srgbClr val="FF66CC"/>
    <a:srgbClr val="FF99CC"/>
    <a:srgbClr val="FFCCFF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70AC1-4F3F-474A-BEAF-2BAE2681BC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DFBA3E9-5483-44DC-957A-7132237984F9}">
      <dgm:prSet phldrT="[ข้อความ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200" b="1" dirty="0" smtClean="0">
              <a:latin typeface="TH SarabunPSK" pitchFamily="34" charset="-34"/>
              <a:cs typeface="TH SarabunPSK" pitchFamily="34" charset="-34"/>
            </a:rPr>
            <a:t>Plano de </a:t>
          </a:r>
          <a:r>
            <a:rPr lang="en-US" sz="2200" b="1" dirty="0" err="1" smtClean="0">
              <a:latin typeface="TH SarabunPSK" pitchFamily="34" charset="-34"/>
              <a:cs typeface="TH SarabunPSK" pitchFamily="34" charset="-34"/>
            </a:rPr>
            <a:t>Asientos</a:t>
          </a:r>
          <a:r>
            <a:rPr lang="en-US" sz="2200" b="1" dirty="0" smtClean="0">
              <a:latin typeface="TH SarabunPSK" pitchFamily="34" charset="-34"/>
              <a:cs typeface="TH SarabunPSK" pitchFamily="34" charset="-34"/>
            </a:rPr>
            <a:t> de la </a:t>
          </a:r>
          <a:r>
            <a:rPr lang="en-US" sz="2200" b="1" dirty="0" err="1" smtClean="0">
              <a:latin typeface="TH SarabunPSK" pitchFamily="34" charset="-34"/>
              <a:cs typeface="TH SarabunPSK" pitchFamily="34" charset="-34"/>
            </a:rPr>
            <a:t>Cámara</a:t>
          </a:r>
          <a:r>
            <a:rPr lang="en-US" sz="2200" b="1" dirty="0" smtClean="0">
              <a:latin typeface="TH SarabunPSK" pitchFamily="34" charset="-34"/>
              <a:cs typeface="TH SarabunPSK" pitchFamily="34" charset="-34"/>
            </a:rPr>
            <a:t> de </a:t>
          </a:r>
          <a:r>
            <a:rPr lang="en-US" sz="2200" b="1" dirty="0" err="1" smtClean="0">
              <a:latin typeface="TH SarabunPSK" pitchFamily="34" charset="-34"/>
              <a:cs typeface="TH SarabunPSK" pitchFamily="34" charset="-34"/>
            </a:rPr>
            <a:t>Diputados</a:t>
          </a:r>
          <a:r>
            <a:rPr lang="en-US" sz="2200" b="1" dirty="0" smtClean="0">
              <a:latin typeface="TH SarabunPSK" pitchFamily="34" charset="-34"/>
              <a:cs typeface="TH SarabunPSK" pitchFamily="34" charset="-34"/>
            </a:rPr>
            <a:t> </a:t>
          </a:r>
          <a:endParaRPr lang="th-TH" sz="2200" b="1" dirty="0">
            <a:latin typeface="TH SarabunPSK" pitchFamily="34" charset="-34"/>
            <a:cs typeface="TH SarabunPSK" pitchFamily="34" charset="-34"/>
          </a:endParaRPr>
        </a:p>
      </dgm:t>
    </dgm:pt>
    <dgm:pt modelId="{B095E458-34EE-44C7-8583-67309CEA09EE}" type="parTrans" cxnId="{E2517DCA-7090-4D6C-8E40-9A9C2F74F751}">
      <dgm:prSet/>
      <dgm:spPr/>
      <dgm:t>
        <a:bodyPr/>
        <a:lstStyle/>
        <a:p>
          <a:endParaRPr lang="th-TH"/>
        </a:p>
      </dgm:t>
    </dgm:pt>
    <dgm:pt modelId="{E30273DB-47B7-4825-B056-91186AE1211C}" type="sibTrans" cxnId="{E2517DCA-7090-4D6C-8E40-9A9C2F74F751}">
      <dgm:prSet/>
      <dgm:spPr/>
      <dgm:t>
        <a:bodyPr/>
        <a:lstStyle/>
        <a:p>
          <a:endParaRPr lang="th-TH"/>
        </a:p>
      </dgm:t>
    </dgm:pt>
    <dgm:pt modelId="{BF1FA8EA-5A1E-4A16-A948-D540B8E4377A}">
      <dgm:prSet/>
      <dgm:spPr/>
      <dgm:t>
        <a:bodyPr/>
        <a:lstStyle/>
        <a:p>
          <a:r>
            <a:rPr lang="en-US" dirty="0" smtClean="0">
              <a:latin typeface="TH SarabunPSK" pitchFamily="34" charset="-34"/>
              <a:cs typeface="TH SarabunPSK" pitchFamily="34" charset="-34"/>
            </a:rPr>
            <a:t>Los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partidos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de la </a:t>
          </a:r>
          <a:r>
            <a:rPr lang="es-ES" dirty="0" smtClean="0">
              <a:latin typeface="TH SarabunPSK" pitchFamily="34" charset="-34"/>
              <a:cs typeface="TH SarabunPSK" pitchFamily="34" charset="-34"/>
            </a:rPr>
            <a:t>Oposición se sientan a la izquierda del Presidente de la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Asamblea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Nacional. </a:t>
          </a:r>
          <a:r>
            <a:rPr lang="es-ES" dirty="0" smtClean="0">
              <a:latin typeface="TH SarabunPSK" pitchFamily="34" charset="-34"/>
              <a:cs typeface="TH SarabunPSK" pitchFamily="34" charset="-34"/>
            </a:rPr>
            <a:t>El partido de Oposición con la mayoría de diputados se sienta a </a:t>
          </a:r>
          <a:r>
            <a:rPr lang="es-ES" smtClean="0">
              <a:latin typeface="TH SarabunPSK" pitchFamily="34" charset="-34"/>
              <a:cs typeface="TH SarabunPSK" pitchFamily="34" charset="-34"/>
            </a:rPr>
            <a:t>la izquierda y </a:t>
          </a:r>
          <a:r>
            <a:rPr lang="es-ES" dirty="0" smtClean="0">
              <a:latin typeface="TH SarabunPSK" pitchFamily="34" charset="-34"/>
              <a:cs typeface="TH SarabunPSK" pitchFamily="34" charset="-34"/>
            </a:rPr>
            <a:t>los partidos con menos diputados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están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s-ES" dirty="0" smtClean="0">
              <a:latin typeface="TH SarabunPSK" pitchFamily="34" charset="-34"/>
              <a:cs typeface="TH SarabunPSK" pitchFamily="34" charset="-34"/>
            </a:rPr>
            <a:t>juntos hacia el centro del Salón de Sesiones.</a:t>
          </a:r>
          <a:endParaRPr lang="en-US" dirty="0" smtClean="0">
            <a:latin typeface="TH SarabunPSK" pitchFamily="34" charset="-34"/>
            <a:cs typeface="TH SarabunPSK" pitchFamily="34" charset="-34"/>
          </a:endParaRPr>
        </a:p>
      </dgm:t>
    </dgm:pt>
    <dgm:pt modelId="{68FACD22-AF2E-4451-AC3D-B931D3D4460F}" type="parTrans" cxnId="{38E79B56-D3D7-4681-98B1-C6A07F33022B}">
      <dgm:prSet/>
      <dgm:spPr/>
      <dgm:t>
        <a:bodyPr/>
        <a:lstStyle/>
        <a:p>
          <a:endParaRPr lang="th-TH"/>
        </a:p>
      </dgm:t>
    </dgm:pt>
    <dgm:pt modelId="{999B155F-4FAA-448B-9C67-F672E54DD005}" type="sibTrans" cxnId="{38E79B56-D3D7-4681-98B1-C6A07F33022B}">
      <dgm:prSet/>
      <dgm:spPr/>
      <dgm:t>
        <a:bodyPr/>
        <a:lstStyle/>
        <a:p>
          <a:endParaRPr lang="th-TH"/>
        </a:p>
      </dgm:t>
    </dgm:pt>
    <dgm:pt modelId="{A55DEBB1-A75B-406B-BDA8-98B0138B1E24}">
      <dgm:prSet/>
      <dgm:spPr/>
      <dgm:t>
        <a:bodyPr/>
        <a:lstStyle/>
        <a:p>
          <a:pPr algn="ctr"/>
          <a:r>
            <a:rPr lang="en-US" dirty="0" smtClean="0">
              <a:latin typeface="TH SarabunPSK" pitchFamily="34" charset="-34"/>
              <a:cs typeface="TH SarabunPSK" pitchFamily="34" charset="-34"/>
            </a:rPr>
            <a:t>Los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partidos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gobernantes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se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sientan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a la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derecha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del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Presidente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de la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Asamblea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Nacional. El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partido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gobernante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s-ES" dirty="0" smtClean="0">
              <a:latin typeface="TH SarabunPSK" pitchFamily="34" charset="-34"/>
              <a:cs typeface="TH SarabunPSK" pitchFamily="34" charset="-34"/>
            </a:rPr>
            <a:t>con la mayoría de los diputados se sienta a la derecha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y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los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partidos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con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menos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diputados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están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s-ES" dirty="0" smtClean="0">
              <a:latin typeface="TH SarabunPSK" pitchFamily="34" charset="-34"/>
              <a:cs typeface="TH SarabunPSK" pitchFamily="34" charset="-34"/>
            </a:rPr>
            <a:t>juntos hacia el centro del Salón de Sesiones.</a:t>
          </a:r>
          <a:endParaRPr lang="en-US" dirty="0" smtClean="0">
            <a:latin typeface="TH SarabunPSK" pitchFamily="34" charset="-34"/>
            <a:cs typeface="TH SarabunPSK" pitchFamily="34" charset="-34"/>
          </a:endParaRPr>
        </a:p>
      </dgm:t>
    </dgm:pt>
    <dgm:pt modelId="{87A9C7C8-F135-45BC-988A-128F0322B605}" type="parTrans" cxnId="{FD31DAAC-588B-461F-9657-8012ACAC7B31}">
      <dgm:prSet/>
      <dgm:spPr/>
      <dgm:t>
        <a:bodyPr/>
        <a:lstStyle/>
        <a:p>
          <a:endParaRPr lang="th-TH"/>
        </a:p>
      </dgm:t>
    </dgm:pt>
    <dgm:pt modelId="{7D78A438-96E3-4AB2-A99D-5B5059E8EF95}" type="sibTrans" cxnId="{FD31DAAC-588B-461F-9657-8012ACAC7B31}">
      <dgm:prSet/>
      <dgm:spPr/>
      <dgm:t>
        <a:bodyPr/>
        <a:lstStyle/>
        <a:p>
          <a:endParaRPr lang="th-TH"/>
        </a:p>
      </dgm:t>
    </dgm:pt>
    <dgm:pt modelId="{77511A12-AA6F-4408-A58D-7BB769F3F9EB}">
      <dgm:prSet/>
      <dgm:spPr/>
      <dgm:t>
        <a:bodyPr/>
        <a:lstStyle/>
        <a:p>
          <a:pPr algn="ctr"/>
          <a:r>
            <a:rPr lang="es-ES" dirty="0" smtClean="0">
              <a:latin typeface="TH SarabunPSK" pitchFamily="34" charset="-34"/>
              <a:cs typeface="TH SarabunPSK" pitchFamily="34" charset="-34"/>
            </a:rPr>
            <a:t>Los asientos de partidos independientes y partidos menores con menos de 10 diputados se sientan en el centro </a:t>
          </a:r>
          <a:r>
            <a:rPr lang="en-US" dirty="0" err="1" smtClean="0">
              <a:latin typeface="TH SarabunPSK" pitchFamily="34" charset="-34"/>
              <a:cs typeface="TH SarabunPSK" pitchFamily="34" charset="-34"/>
            </a:rPr>
            <a:t>hacia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la </a:t>
          </a:r>
          <a:r>
            <a:rPr lang="en-US" dirty="0" smtClean="0">
              <a:latin typeface="TH SarabunPSK" pitchFamily="34" charset="-34"/>
              <a:cs typeface="TH SarabunPSK" pitchFamily="34" charset="-34"/>
            </a:rPr>
            <a:t>parte posterior </a:t>
          </a:r>
          <a:r>
            <a:rPr lang="es-ES" dirty="0" smtClean="0">
              <a:latin typeface="TH SarabunPSK" pitchFamily="34" charset="-34"/>
              <a:cs typeface="TH SarabunPSK" pitchFamily="34" charset="-34"/>
            </a:rPr>
            <a:t>del Salón de Sesiones.</a:t>
          </a:r>
          <a:endParaRPr lang="th-TH" dirty="0"/>
        </a:p>
      </dgm:t>
    </dgm:pt>
    <dgm:pt modelId="{B124D371-FB1B-4A4C-AC71-67505569D004}" type="parTrans" cxnId="{E795983F-17C9-4977-8AE2-576B8B118982}">
      <dgm:prSet/>
      <dgm:spPr/>
      <dgm:t>
        <a:bodyPr/>
        <a:lstStyle/>
        <a:p>
          <a:endParaRPr lang="th-TH"/>
        </a:p>
      </dgm:t>
    </dgm:pt>
    <dgm:pt modelId="{D5E21402-D667-4C25-8291-DBB99AABD2C9}" type="sibTrans" cxnId="{E795983F-17C9-4977-8AE2-576B8B118982}">
      <dgm:prSet/>
      <dgm:spPr/>
      <dgm:t>
        <a:bodyPr/>
        <a:lstStyle/>
        <a:p>
          <a:endParaRPr lang="th-TH"/>
        </a:p>
      </dgm:t>
    </dgm:pt>
    <dgm:pt modelId="{4208A9E6-3AD9-4962-9921-B73E8F716694}" type="pres">
      <dgm:prSet presAssocID="{2B370AC1-4F3F-474A-BEAF-2BAE2681BC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8EA9D3D-6DAA-4EFF-9E91-8D394A6DA361}" type="pres">
      <dgm:prSet presAssocID="{8DFBA3E9-5483-44DC-957A-7132237984F9}" presName="parentText" presStyleLbl="node1" presStyleIdx="0" presStyleCnt="4" custScaleY="39016" custLinFactY="-5763" custLinFactNeighborX="1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037A74A-2B2D-4735-9806-A3C335457A4E}" type="pres">
      <dgm:prSet presAssocID="{E30273DB-47B7-4825-B056-91186AE1211C}" presName="spacer" presStyleCnt="0"/>
      <dgm:spPr/>
    </dgm:pt>
    <dgm:pt modelId="{26B4C0F4-91F2-4503-8739-4AF6FD044B44}" type="pres">
      <dgm:prSet presAssocID="{A55DEBB1-A75B-406B-BDA8-98B0138B1E24}" presName="parentText" presStyleLbl="node1" presStyleIdx="1" presStyleCnt="4" custLinFactNeighborX="176" custLinFactNeighborY="-6265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9DDB57-1BD3-4368-ACE0-C89C93C8B572}" type="pres">
      <dgm:prSet presAssocID="{7D78A438-96E3-4AB2-A99D-5B5059E8EF95}" presName="spacer" presStyleCnt="0"/>
      <dgm:spPr/>
    </dgm:pt>
    <dgm:pt modelId="{AAB331B7-028D-48D1-B1CE-4C80922B933C}" type="pres">
      <dgm:prSet presAssocID="{BF1FA8EA-5A1E-4A16-A948-D540B8E4377A}" presName="parentText" presStyleLbl="node1" presStyleIdx="2" presStyleCnt="4" custScaleY="76123" custLinFactNeighborY="-6278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A53F64-40A4-4ECF-B436-41AB9284F12B}" type="pres">
      <dgm:prSet presAssocID="{999B155F-4FAA-448B-9C67-F672E54DD005}" presName="spacer" presStyleCnt="0"/>
      <dgm:spPr/>
    </dgm:pt>
    <dgm:pt modelId="{8E2C3B13-173B-43E2-A3E1-D59A6299A050}" type="pres">
      <dgm:prSet presAssocID="{77511A12-AA6F-4408-A58D-7BB769F3F9EB}" presName="parentText" presStyleLbl="node1" presStyleIdx="3" presStyleCnt="4" custScaleY="61598" custLinFactY="8134" custLinFactNeighborX="1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8E79B56-D3D7-4681-98B1-C6A07F33022B}" srcId="{2B370AC1-4F3F-474A-BEAF-2BAE2681BC5C}" destId="{BF1FA8EA-5A1E-4A16-A948-D540B8E4377A}" srcOrd="2" destOrd="0" parTransId="{68FACD22-AF2E-4451-AC3D-B931D3D4460F}" sibTransId="{999B155F-4FAA-448B-9C67-F672E54DD005}"/>
    <dgm:cxn modelId="{FD31DAAC-588B-461F-9657-8012ACAC7B31}" srcId="{2B370AC1-4F3F-474A-BEAF-2BAE2681BC5C}" destId="{A55DEBB1-A75B-406B-BDA8-98B0138B1E24}" srcOrd="1" destOrd="0" parTransId="{87A9C7C8-F135-45BC-988A-128F0322B605}" sibTransId="{7D78A438-96E3-4AB2-A99D-5B5059E8EF95}"/>
    <dgm:cxn modelId="{D32619EC-8875-4B1E-9627-A795E13768C2}" type="presOf" srcId="{A55DEBB1-A75B-406B-BDA8-98B0138B1E24}" destId="{26B4C0F4-91F2-4503-8739-4AF6FD044B44}" srcOrd="0" destOrd="0" presId="urn:microsoft.com/office/officeart/2005/8/layout/vList2"/>
    <dgm:cxn modelId="{E2517DCA-7090-4D6C-8E40-9A9C2F74F751}" srcId="{2B370AC1-4F3F-474A-BEAF-2BAE2681BC5C}" destId="{8DFBA3E9-5483-44DC-957A-7132237984F9}" srcOrd="0" destOrd="0" parTransId="{B095E458-34EE-44C7-8583-67309CEA09EE}" sibTransId="{E30273DB-47B7-4825-B056-91186AE1211C}"/>
    <dgm:cxn modelId="{60623A2A-0AAB-4D1B-AD39-06E49A4DDCFD}" type="presOf" srcId="{2B370AC1-4F3F-474A-BEAF-2BAE2681BC5C}" destId="{4208A9E6-3AD9-4962-9921-B73E8F716694}" srcOrd="0" destOrd="0" presId="urn:microsoft.com/office/officeart/2005/8/layout/vList2"/>
    <dgm:cxn modelId="{B190FF20-F810-4335-91CB-6DF1E0C32097}" type="presOf" srcId="{BF1FA8EA-5A1E-4A16-A948-D540B8E4377A}" destId="{AAB331B7-028D-48D1-B1CE-4C80922B933C}" srcOrd="0" destOrd="0" presId="urn:microsoft.com/office/officeart/2005/8/layout/vList2"/>
    <dgm:cxn modelId="{E795983F-17C9-4977-8AE2-576B8B118982}" srcId="{2B370AC1-4F3F-474A-BEAF-2BAE2681BC5C}" destId="{77511A12-AA6F-4408-A58D-7BB769F3F9EB}" srcOrd="3" destOrd="0" parTransId="{B124D371-FB1B-4A4C-AC71-67505569D004}" sibTransId="{D5E21402-D667-4C25-8291-DBB99AABD2C9}"/>
    <dgm:cxn modelId="{F3348BB7-D272-4337-8E3B-85B46630511F}" type="presOf" srcId="{77511A12-AA6F-4408-A58D-7BB769F3F9EB}" destId="{8E2C3B13-173B-43E2-A3E1-D59A6299A050}" srcOrd="0" destOrd="0" presId="urn:microsoft.com/office/officeart/2005/8/layout/vList2"/>
    <dgm:cxn modelId="{8081AA32-CC75-4199-B52E-79AC11498C7C}" type="presOf" srcId="{8DFBA3E9-5483-44DC-957A-7132237984F9}" destId="{28EA9D3D-6DAA-4EFF-9E91-8D394A6DA361}" srcOrd="0" destOrd="0" presId="urn:microsoft.com/office/officeart/2005/8/layout/vList2"/>
    <dgm:cxn modelId="{28EB376B-725E-4C4F-B358-72B9F7E25367}" type="presParOf" srcId="{4208A9E6-3AD9-4962-9921-B73E8F716694}" destId="{28EA9D3D-6DAA-4EFF-9E91-8D394A6DA361}" srcOrd="0" destOrd="0" presId="urn:microsoft.com/office/officeart/2005/8/layout/vList2"/>
    <dgm:cxn modelId="{EB22EF47-66D1-47B0-83F2-C8976CBBF034}" type="presParOf" srcId="{4208A9E6-3AD9-4962-9921-B73E8F716694}" destId="{4037A74A-2B2D-4735-9806-A3C335457A4E}" srcOrd="1" destOrd="0" presId="urn:microsoft.com/office/officeart/2005/8/layout/vList2"/>
    <dgm:cxn modelId="{539D8E49-AC3C-4BDA-887C-C10D0C29E8AE}" type="presParOf" srcId="{4208A9E6-3AD9-4962-9921-B73E8F716694}" destId="{26B4C0F4-91F2-4503-8739-4AF6FD044B44}" srcOrd="2" destOrd="0" presId="urn:microsoft.com/office/officeart/2005/8/layout/vList2"/>
    <dgm:cxn modelId="{76EE1E1E-4549-4AC2-B970-6014A280AFC4}" type="presParOf" srcId="{4208A9E6-3AD9-4962-9921-B73E8F716694}" destId="{179DDB57-1BD3-4368-ACE0-C89C93C8B572}" srcOrd="3" destOrd="0" presId="urn:microsoft.com/office/officeart/2005/8/layout/vList2"/>
    <dgm:cxn modelId="{32F88936-5A35-4041-994B-D3C325D191BC}" type="presParOf" srcId="{4208A9E6-3AD9-4962-9921-B73E8F716694}" destId="{AAB331B7-028D-48D1-B1CE-4C80922B933C}" srcOrd="4" destOrd="0" presId="urn:microsoft.com/office/officeart/2005/8/layout/vList2"/>
    <dgm:cxn modelId="{26F40434-5BFD-4F83-8545-B0C97BAA0837}" type="presParOf" srcId="{4208A9E6-3AD9-4962-9921-B73E8F716694}" destId="{14A53F64-40A4-4ECF-B436-41AB9284F12B}" srcOrd="5" destOrd="0" presId="urn:microsoft.com/office/officeart/2005/8/layout/vList2"/>
    <dgm:cxn modelId="{80374CEB-F735-49A7-BC6B-F696FF1017DC}" type="presParOf" srcId="{4208A9E6-3AD9-4962-9921-B73E8F716694}" destId="{8E2C3B13-173B-43E2-A3E1-D59A6299A0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A9D3D-6DAA-4EFF-9E91-8D394A6DA361}">
      <dsp:nvSpPr>
        <dsp:cNvPr id="0" name=""/>
        <dsp:cNvSpPr/>
      </dsp:nvSpPr>
      <dsp:spPr>
        <a:xfrm>
          <a:off x="0" y="0"/>
          <a:ext cx="3672408" cy="82233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TH SarabunPSK" pitchFamily="34" charset="-34"/>
              <a:cs typeface="TH SarabunPSK" pitchFamily="34" charset="-34"/>
            </a:rPr>
            <a:t>Plano de </a:t>
          </a:r>
          <a:r>
            <a:rPr lang="en-US" sz="2200" b="1" kern="1200" dirty="0" err="1" smtClean="0">
              <a:latin typeface="TH SarabunPSK" pitchFamily="34" charset="-34"/>
              <a:cs typeface="TH SarabunPSK" pitchFamily="34" charset="-34"/>
            </a:rPr>
            <a:t>Asientos</a:t>
          </a:r>
          <a:r>
            <a:rPr lang="en-US" sz="2200" b="1" kern="1200" dirty="0" smtClean="0">
              <a:latin typeface="TH SarabunPSK" pitchFamily="34" charset="-34"/>
              <a:cs typeface="TH SarabunPSK" pitchFamily="34" charset="-34"/>
            </a:rPr>
            <a:t> de la </a:t>
          </a:r>
          <a:r>
            <a:rPr lang="en-US" sz="2200" b="1" kern="1200" dirty="0" err="1" smtClean="0">
              <a:latin typeface="TH SarabunPSK" pitchFamily="34" charset="-34"/>
              <a:cs typeface="TH SarabunPSK" pitchFamily="34" charset="-34"/>
            </a:rPr>
            <a:t>Cámara</a:t>
          </a:r>
          <a:r>
            <a:rPr lang="en-US" sz="2200" b="1" kern="1200" dirty="0" smtClean="0">
              <a:latin typeface="TH SarabunPSK" pitchFamily="34" charset="-34"/>
              <a:cs typeface="TH SarabunPSK" pitchFamily="34" charset="-34"/>
            </a:rPr>
            <a:t> de </a:t>
          </a:r>
          <a:r>
            <a:rPr lang="en-US" sz="2200" b="1" kern="1200" dirty="0" err="1" smtClean="0">
              <a:latin typeface="TH SarabunPSK" pitchFamily="34" charset="-34"/>
              <a:cs typeface="TH SarabunPSK" pitchFamily="34" charset="-34"/>
            </a:rPr>
            <a:t>Diputados</a:t>
          </a:r>
          <a:r>
            <a:rPr lang="en-US" sz="2200" b="1" kern="1200" dirty="0" smtClean="0">
              <a:latin typeface="TH SarabunPSK" pitchFamily="34" charset="-34"/>
              <a:cs typeface="TH SarabunPSK" pitchFamily="34" charset="-34"/>
            </a:rPr>
            <a:t> </a:t>
          </a:r>
          <a:endParaRPr lang="th-TH" sz="22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0143" y="40143"/>
        <a:ext cx="3592122" cy="742047"/>
      </dsp:txXfrm>
    </dsp:sp>
    <dsp:sp modelId="{26B4C0F4-91F2-4503-8739-4AF6FD044B44}">
      <dsp:nvSpPr>
        <dsp:cNvPr id="0" name=""/>
        <dsp:cNvSpPr/>
      </dsp:nvSpPr>
      <dsp:spPr>
        <a:xfrm>
          <a:off x="0" y="898969"/>
          <a:ext cx="3672408" cy="2107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Los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partidos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gobernantes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se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sientan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a la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derecha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del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Presidente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de la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Asamblea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Nacional. El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partido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gobernante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s-ES" sz="1700" kern="1200" dirty="0" smtClean="0">
              <a:latin typeface="TH SarabunPSK" pitchFamily="34" charset="-34"/>
              <a:cs typeface="TH SarabunPSK" pitchFamily="34" charset="-34"/>
            </a:rPr>
            <a:t>con la mayoría de los diputados se sienta a la derecha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y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los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partidos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con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menos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diputados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están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s-ES" sz="1700" kern="1200" dirty="0" smtClean="0">
              <a:latin typeface="TH SarabunPSK" pitchFamily="34" charset="-34"/>
              <a:cs typeface="TH SarabunPSK" pitchFamily="34" charset="-34"/>
            </a:rPr>
            <a:t>juntos hacia el centro del Salón de Sesiones.</a:t>
          </a:r>
          <a:endParaRPr lang="en-US" sz="1700" kern="1200" dirty="0" smtClean="0">
            <a:latin typeface="TH SarabunPSK" pitchFamily="34" charset="-34"/>
            <a:cs typeface="TH SarabunPSK" pitchFamily="34" charset="-34"/>
          </a:endParaRPr>
        </a:p>
      </dsp:txBody>
      <dsp:txXfrm>
        <a:off x="102889" y="1001858"/>
        <a:ext cx="3466630" cy="1901903"/>
      </dsp:txXfrm>
    </dsp:sp>
    <dsp:sp modelId="{AAB331B7-028D-48D1-B1CE-4C80922B933C}">
      <dsp:nvSpPr>
        <dsp:cNvPr id="0" name=""/>
        <dsp:cNvSpPr/>
      </dsp:nvSpPr>
      <dsp:spPr>
        <a:xfrm>
          <a:off x="0" y="3061297"/>
          <a:ext cx="3672408" cy="1604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Los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partidos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de la </a:t>
          </a:r>
          <a:r>
            <a:rPr lang="es-ES" sz="1700" kern="1200" dirty="0" smtClean="0">
              <a:latin typeface="TH SarabunPSK" pitchFamily="34" charset="-34"/>
              <a:cs typeface="TH SarabunPSK" pitchFamily="34" charset="-34"/>
            </a:rPr>
            <a:t>Oposición se sientan a la izquierda del Presidente de la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Asamblea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Nacional. </a:t>
          </a:r>
          <a:r>
            <a:rPr lang="es-ES" sz="1700" kern="1200" dirty="0" smtClean="0">
              <a:latin typeface="TH SarabunPSK" pitchFamily="34" charset="-34"/>
              <a:cs typeface="TH SarabunPSK" pitchFamily="34" charset="-34"/>
            </a:rPr>
            <a:t>El partido de Oposición con la mayoría de diputados se sienta a </a:t>
          </a:r>
          <a:r>
            <a:rPr lang="es-ES" sz="1700" kern="1200" smtClean="0">
              <a:latin typeface="TH SarabunPSK" pitchFamily="34" charset="-34"/>
              <a:cs typeface="TH SarabunPSK" pitchFamily="34" charset="-34"/>
            </a:rPr>
            <a:t>la izquierda y </a:t>
          </a:r>
          <a:r>
            <a:rPr lang="es-ES" sz="1700" kern="1200" dirty="0" smtClean="0">
              <a:latin typeface="TH SarabunPSK" pitchFamily="34" charset="-34"/>
              <a:cs typeface="TH SarabunPSK" pitchFamily="34" charset="-34"/>
            </a:rPr>
            <a:t>los partidos con menos diputados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están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s-ES" sz="1700" kern="1200" dirty="0" smtClean="0">
              <a:latin typeface="TH SarabunPSK" pitchFamily="34" charset="-34"/>
              <a:cs typeface="TH SarabunPSK" pitchFamily="34" charset="-34"/>
            </a:rPr>
            <a:t>juntos hacia el centro del Salón de Sesiones.</a:t>
          </a:r>
          <a:endParaRPr lang="en-US" sz="1700" kern="1200" dirty="0" smtClean="0">
            <a:latin typeface="TH SarabunPSK" pitchFamily="34" charset="-34"/>
            <a:cs typeface="TH SarabunPSK" pitchFamily="34" charset="-34"/>
          </a:endParaRPr>
        </a:p>
      </dsp:txBody>
      <dsp:txXfrm>
        <a:off x="78322" y="3139619"/>
        <a:ext cx="3515764" cy="1447786"/>
      </dsp:txXfrm>
    </dsp:sp>
    <dsp:sp modelId="{8E2C3B13-173B-43E2-A3E1-D59A6299A050}">
      <dsp:nvSpPr>
        <dsp:cNvPr id="0" name=""/>
        <dsp:cNvSpPr/>
      </dsp:nvSpPr>
      <dsp:spPr>
        <a:xfrm>
          <a:off x="0" y="4811005"/>
          <a:ext cx="3672408" cy="1298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TH SarabunPSK" pitchFamily="34" charset="-34"/>
              <a:cs typeface="TH SarabunPSK" pitchFamily="34" charset="-34"/>
            </a:rPr>
            <a:t>Los asientos de partidos independientes y partidos menores con menos de 10 diputados se sientan en el centro </a:t>
          </a:r>
          <a:r>
            <a:rPr lang="en-US" sz="1700" kern="1200" dirty="0" err="1" smtClean="0">
              <a:latin typeface="TH SarabunPSK" pitchFamily="34" charset="-34"/>
              <a:cs typeface="TH SarabunPSK" pitchFamily="34" charset="-34"/>
            </a:rPr>
            <a:t>hacia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la </a:t>
          </a:r>
          <a:r>
            <a:rPr lang="en-US" sz="1700" kern="1200" dirty="0" smtClean="0">
              <a:latin typeface="TH SarabunPSK" pitchFamily="34" charset="-34"/>
              <a:cs typeface="TH SarabunPSK" pitchFamily="34" charset="-34"/>
            </a:rPr>
            <a:t>parte posterior </a:t>
          </a:r>
          <a:r>
            <a:rPr lang="es-ES" sz="1700" kern="1200" dirty="0" smtClean="0">
              <a:latin typeface="TH SarabunPSK" pitchFamily="34" charset="-34"/>
              <a:cs typeface="TH SarabunPSK" pitchFamily="34" charset="-34"/>
            </a:rPr>
            <a:t>del Salón de Sesiones.</a:t>
          </a:r>
          <a:endParaRPr lang="th-TH" sz="1700" kern="1200" dirty="0"/>
        </a:p>
      </dsp:txBody>
      <dsp:txXfrm>
        <a:off x="63377" y="4874382"/>
        <a:ext cx="3545654" cy="1171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6332"/>
          </a:xfrm>
          <a:prstGeom prst="rect">
            <a:avLst/>
          </a:prstGeom>
        </p:spPr>
        <p:txBody>
          <a:bodyPr vert="horz" lIns="91767" tIns="45883" rIns="91767" bIns="45883" rtlCol="0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0"/>
            <a:ext cx="2971800" cy="496332"/>
          </a:xfrm>
          <a:prstGeom prst="rect">
            <a:avLst/>
          </a:prstGeom>
        </p:spPr>
        <p:txBody>
          <a:bodyPr vert="horz" lIns="91767" tIns="45883" rIns="91767" bIns="45883" rtlCol="0"/>
          <a:lstStyle>
            <a:lvl1pPr algn="r">
              <a:defRPr sz="1200"/>
            </a:lvl1pPr>
          </a:lstStyle>
          <a:p>
            <a:fld id="{5A1538E6-69C9-4B4F-B729-4CB6EF7564E5}" type="datetimeFigureOut">
              <a:rPr lang="hy-AM" smtClean="0"/>
              <a:pPr/>
              <a:t>18.12.2017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767" tIns="45883" rIns="91767" bIns="45883" rtlCol="0" anchor="b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767" tIns="45883" rIns="91767" bIns="45883" rtlCol="0" anchor="b"/>
          <a:lstStyle>
            <a:lvl1pPr algn="r">
              <a:defRPr sz="1200"/>
            </a:lvl1pPr>
          </a:lstStyle>
          <a:p>
            <a:fld id="{42838754-CA30-415F-B860-F989F7B04339}" type="slidenum">
              <a:rPr lang="hy-AM" smtClean="0"/>
              <a:pPr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68515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6332"/>
          </a:xfrm>
          <a:prstGeom prst="rect">
            <a:avLst/>
          </a:prstGeom>
        </p:spPr>
        <p:txBody>
          <a:bodyPr vert="horz" lIns="91767" tIns="45883" rIns="91767" bIns="45883" rtlCol="0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6332"/>
          </a:xfrm>
          <a:prstGeom prst="rect">
            <a:avLst/>
          </a:prstGeom>
        </p:spPr>
        <p:txBody>
          <a:bodyPr vert="horz" lIns="91767" tIns="45883" rIns="91767" bIns="45883" rtlCol="0"/>
          <a:lstStyle>
            <a:lvl1pPr algn="r">
              <a:defRPr sz="1200"/>
            </a:lvl1pPr>
          </a:lstStyle>
          <a:p>
            <a:fld id="{E71D88FF-B326-4AD4-B575-A83F41DE2875}" type="datetimeFigureOut">
              <a:rPr lang="hy-AM" smtClean="0"/>
              <a:pPr/>
              <a:t>18.12.2017</a:t>
            </a:fld>
            <a:endParaRPr lang="hy-A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7" tIns="45883" rIns="91767" bIns="45883" rtlCol="0" anchor="ctr"/>
          <a:lstStyle/>
          <a:p>
            <a:endParaRPr lang="hy-A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6"/>
            <a:ext cx="5486400" cy="4466987"/>
          </a:xfrm>
          <a:prstGeom prst="rect">
            <a:avLst/>
          </a:prstGeom>
        </p:spPr>
        <p:txBody>
          <a:bodyPr vert="horz" lIns="91767" tIns="45883" rIns="91767" bIns="458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767" tIns="45883" rIns="91767" bIns="45883" rtlCol="0" anchor="b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767" tIns="45883" rIns="91767" bIns="45883" rtlCol="0" anchor="b"/>
          <a:lstStyle>
            <a:lvl1pPr algn="r">
              <a:defRPr sz="1200"/>
            </a:lvl1pPr>
          </a:lstStyle>
          <a:p>
            <a:fld id="{8F7AF2B7-D1C5-4082-ABF6-3D7C0964962A}" type="slidenum">
              <a:rPr lang="hy-AM" smtClean="0"/>
              <a:pPr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05335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AF2B7-D1C5-4082-ABF6-3D7C0964962A}" type="slidenum">
              <a:rPr lang="hy-AM" smtClean="0"/>
              <a:pPr/>
              <a:t>1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63182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AF2B7-D1C5-4082-ABF6-3D7C0964962A}" type="slidenum">
              <a:rPr lang="hy-AM" smtClean="0"/>
              <a:pPr/>
              <a:t>2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37754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BA56-6BB8-465D-AB93-068A263E0131}" type="datetime1">
              <a:rPr lang="hy-AM" smtClean="0"/>
              <a:t>18.12.2017</a:t>
            </a:fld>
            <a:endParaRPr lang="hy-AM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A20-6B98-4BD5-8500-71D96617DC7C}" type="datetime1">
              <a:rPr lang="hy-AM" smtClean="0"/>
              <a:t>18.12.2017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D76A-32EE-4AA3-BF68-49D7FA92A60D}" type="datetime1">
              <a:rPr lang="hy-AM" smtClean="0"/>
              <a:t>18.12.2017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BBA-0D3A-4F34-A270-C47595DEB31F}" type="datetime1">
              <a:rPr lang="hy-AM" smtClean="0"/>
              <a:t>18.12.2017</a:t>
            </a:fld>
            <a:endParaRPr lang="hy-AM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y-AM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1D9-3A8B-45E3-B2A1-854790E50160}" type="datetime1">
              <a:rPr lang="hy-AM" smtClean="0"/>
              <a:t>18.12.2017</a:t>
            </a:fld>
            <a:endParaRPr lang="hy-AM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079D-AF0A-473F-918E-41FB5C978996}" type="datetime1">
              <a:rPr lang="hy-AM" smtClean="0"/>
              <a:t>18.12.2017</a:t>
            </a:fld>
            <a:endParaRPr lang="hy-AM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A47D-8C2E-487D-9C67-88A99DA10013}" type="datetime1">
              <a:rPr lang="hy-AM" smtClean="0"/>
              <a:t>18.12.2017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0ADE-8DAE-4284-AABA-2D25884EF56A}" type="datetime1">
              <a:rPr lang="hy-AM" smtClean="0"/>
              <a:t>18.12.2017</a:t>
            </a:fld>
            <a:endParaRPr lang="hy-AM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48D9-DBEE-4EED-AAEF-0440CB09D5AA}" type="datetime1">
              <a:rPr lang="hy-AM" smtClean="0"/>
              <a:t>18.12.2017</a:t>
            </a:fld>
            <a:endParaRPr lang="hy-AM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CAE4-68FA-40D5-AFB7-2F9C0CA3C427}" type="datetime1">
              <a:rPr lang="hy-AM" smtClean="0"/>
              <a:t>18.12.2017</a:t>
            </a:fld>
            <a:endParaRPr lang="hy-AM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568A-16E1-4702-9EA9-AC798BEEBE5F}" type="datetime1">
              <a:rPr lang="hy-AM" smtClean="0"/>
              <a:t>18.12.2017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999">
              <a:schemeClr val="accent3">
                <a:lumMod val="60000"/>
                <a:lumOff val="40000"/>
              </a:schemeClr>
            </a:gs>
            <a:gs pos="39999">
              <a:schemeClr val="accent3">
                <a:lumMod val="40000"/>
                <a:lumOff val="60000"/>
              </a:schemeClr>
            </a:gs>
            <a:gs pos="39999">
              <a:schemeClr val="accent3">
                <a:lumMod val="20000"/>
                <a:lumOff val="8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C87551-7BC2-45EB-B76D-5DDBB2EC9C6F}" type="datetime1">
              <a:rPr lang="hy-AM" smtClean="0"/>
              <a:t>18.12.2017</a:t>
            </a:fld>
            <a:endParaRPr lang="hy-AM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786DAE-C966-42F7-9BC7-AEDF1898FFAD}" type="slidenum">
              <a:rPr lang="hy-AM" smtClean="0"/>
              <a:pPr/>
              <a:t>‹#›</a:t>
            </a:fld>
            <a:endParaRPr lang="hy-AM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5" r:id="rId1"/>
    <p:sldLayoutId id="2147485846" r:id="rId2"/>
    <p:sldLayoutId id="2147485847" r:id="rId3"/>
    <p:sldLayoutId id="2147485848" r:id="rId4"/>
    <p:sldLayoutId id="2147485849" r:id="rId5"/>
    <p:sldLayoutId id="2147485850" r:id="rId6"/>
    <p:sldLayoutId id="2147485851" r:id="rId7"/>
    <p:sldLayoutId id="2147485852" r:id="rId8"/>
    <p:sldLayoutId id="2147485853" r:id="rId9"/>
    <p:sldLayoutId id="2147485854" r:id="rId10"/>
    <p:sldLayoutId id="214748585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52400"/>
            <a:ext cx="8534401" cy="70788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La </a:t>
            </a:r>
            <a:r>
              <a:rPr lang="es-E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Constitución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del </a:t>
            </a:r>
            <a:r>
              <a:rPr lang="es-E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Reino de Tailandia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2017</a:t>
            </a:r>
            <a:endParaRPr lang="en-US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1</a:t>
            </a:fld>
            <a:endParaRPr lang="hy-AM"/>
          </a:p>
        </p:txBody>
      </p:sp>
      <p:grpSp>
        <p:nvGrpSpPr>
          <p:cNvPr id="4" name="กลุ่ม 3"/>
          <p:cNvGrpSpPr/>
          <p:nvPr/>
        </p:nvGrpSpPr>
        <p:grpSpPr>
          <a:xfrm>
            <a:off x="228600" y="914400"/>
            <a:ext cx="8763000" cy="5275358"/>
            <a:chOff x="381000" y="1447800"/>
            <a:chExt cx="8763000" cy="5275358"/>
          </a:xfrm>
        </p:grpSpPr>
        <p:sp>
          <p:nvSpPr>
            <p:cNvPr id="14" name="Rounded Rectangle 13"/>
            <p:cNvSpPr/>
            <p:nvPr/>
          </p:nvSpPr>
          <p:spPr>
            <a:xfrm>
              <a:off x="457200" y="3951767"/>
              <a:ext cx="3429000" cy="1066800"/>
            </a:xfrm>
            <a:prstGeom prst="roundRect">
              <a:avLst/>
            </a:prstGeom>
            <a:solidFill>
              <a:srgbClr val="FF99CC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El Número de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Diputados</a:t>
              </a:r>
              <a:r>
                <a:rPr lang="en-US" sz="2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500 </a:t>
              </a:r>
              <a:endParaRPr lang="hy-AM" sz="2400" b="1" dirty="0">
                <a:solidFill>
                  <a:schemeClr val="tx1"/>
                </a:solidFill>
                <a:cs typeface="TH SarabunPSK" pitchFamily="34" charset="-34"/>
              </a:endParaRPr>
            </a:p>
          </p:txBody>
        </p:sp>
        <p:grpSp>
          <p:nvGrpSpPr>
            <p:cNvPr id="3" name="กลุ่ม 2"/>
            <p:cNvGrpSpPr/>
            <p:nvPr/>
          </p:nvGrpSpPr>
          <p:grpSpPr>
            <a:xfrm>
              <a:off x="381000" y="1447800"/>
              <a:ext cx="8763000" cy="5275358"/>
              <a:chOff x="394855" y="1447800"/>
              <a:chExt cx="8763000" cy="5275358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909455" y="1447800"/>
                <a:ext cx="3747661" cy="9144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57150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s-ES" sz="36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La Asamblea Nacional</a:t>
                </a:r>
                <a:endParaRPr lang="hy-AM" sz="3600" b="1" dirty="0">
                  <a:cs typeface="TH SarabunPSK" pitchFamily="34" charset="-34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09600" y="2847110"/>
                <a:ext cx="3138055" cy="838200"/>
              </a:xfrm>
              <a:prstGeom prst="roundRect">
                <a:avLst/>
              </a:prstGeom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8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La Cámara de Diputados</a:t>
                </a:r>
                <a:endParaRPr lang="hy-AM" sz="2800" b="1" dirty="0">
                  <a:cs typeface="TH SarabunPSK" pitchFamily="34" charset="-34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728855" y="2860479"/>
                <a:ext cx="2667000" cy="838200"/>
              </a:xfrm>
              <a:prstGeom prst="roundRect">
                <a:avLst/>
              </a:prstGeom>
              <a:solidFill>
                <a:srgbClr val="CC6600"/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TH SarabunPSK" pitchFamily="34" charset="-34"/>
                    <a:cs typeface="TH SarabunPSK" pitchFamily="34" charset="-34"/>
                  </a:rPr>
                  <a:t> El </a:t>
                </a:r>
                <a:r>
                  <a:rPr lang="es-ES" sz="3600" b="1" dirty="0" smtClean="0">
                    <a:latin typeface="TH SarabunPSK" pitchFamily="34" charset="-34"/>
                    <a:cs typeface="TH SarabunPSK" pitchFamily="34" charset="-34"/>
                  </a:rPr>
                  <a:t>Senado</a:t>
                </a:r>
                <a:endParaRPr lang="hy-AM" sz="3600" b="1" dirty="0">
                  <a:cs typeface="TH SarabunPSK" pitchFamily="34" charset="-34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347855" y="3958211"/>
                <a:ext cx="3352800" cy="1004455"/>
              </a:xfrm>
              <a:prstGeom prst="roundRect">
                <a:avLst/>
              </a:prstGeom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El Número de Senadores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: 200</a:t>
                </a:r>
                <a:endParaRPr lang="hy-AM" sz="2400" b="1" dirty="0">
                  <a:solidFill>
                    <a:schemeClr val="tx1"/>
                  </a:solidFill>
                  <a:cs typeface="TH SarabunPSK" pitchFamily="34" charset="-34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94855" y="5489621"/>
                <a:ext cx="1828800" cy="100074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99CC">
                      <a:shade val="30000"/>
                      <a:satMod val="115000"/>
                    </a:srgbClr>
                  </a:gs>
                  <a:gs pos="50000">
                    <a:srgbClr val="FF99CC">
                      <a:shade val="67500"/>
                      <a:satMod val="115000"/>
                    </a:srgbClr>
                  </a:gs>
                  <a:gs pos="100000">
                    <a:srgbClr val="FF99C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900"/>
                  </a:lnSpc>
                </a:pPr>
                <a:r>
                  <a:rPr lang="th-TH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350 </a:t>
                </a:r>
                <a:r>
                  <a:rPr lang="es-ES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Diputados de representación del electorado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hy-AM" sz="2000" b="1" dirty="0">
                  <a:solidFill>
                    <a:schemeClr val="tx1"/>
                  </a:solidFill>
                  <a:cs typeface="TH SarabunPSK" pitchFamily="34" charset="-34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299855" y="5499769"/>
                <a:ext cx="1828800" cy="990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99CC">
                      <a:shade val="30000"/>
                      <a:satMod val="115000"/>
                    </a:srgbClr>
                  </a:gs>
                  <a:gs pos="50000">
                    <a:srgbClr val="FF99CC">
                      <a:shade val="67500"/>
                      <a:satMod val="115000"/>
                    </a:srgbClr>
                  </a:gs>
                  <a:gs pos="100000">
                    <a:srgbClr val="FF99C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150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Diputado</a:t>
                </a:r>
                <a:r>
                  <a:rPr lang="es-ES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s de lista de partidos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hy-AM" sz="2000" b="1" dirty="0">
                  <a:solidFill>
                    <a:schemeClr val="tx1"/>
                  </a:solidFill>
                  <a:cs typeface="TH SarabunPSK" pitchFamily="34" charset="-34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939145" y="5205117"/>
                <a:ext cx="4218710" cy="1518041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1700"/>
                  </a:lnSpc>
                  <a:buSzPct val="100000"/>
                  <a:tabLst>
                    <a:tab pos="2962275" algn="l"/>
                    <a:tab pos="3230563" algn="l"/>
                  </a:tabLst>
                </a:pPr>
                <a:r>
                  <a:rPr lang="en-US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Los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Senadores</a:t>
                </a:r>
                <a:r>
                  <a:rPr lang="en-US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 se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nombran</a:t>
                </a:r>
                <a:r>
                  <a:rPr lang="en-US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 a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partir</a:t>
                </a:r>
                <a:r>
                  <a:rPr lang="en-US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 de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una</a:t>
                </a:r>
                <a:r>
                  <a:rPr lang="en-U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selección</a:t>
                </a:r>
                <a:r>
                  <a:rPr lang="en-US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realizada</a:t>
                </a:r>
                <a:r>
                  <a:rPr lang="en-US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por</a:t>
                </a:r>
                <a:r>
                  <a:rPr lang="en-US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 y entre </a:t>
                </a:r>
                <a:r>
                  <a:rPr lang="es-ES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personas que tengan conocimiento, conocimientos especializados, experiencia, profesión, </a:t>
                </a:r>
                <a:r>
                  <a:rPr lang="es-E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características </a:t>
                </a:r>
                <a:r>
                  <a:rPr lang="es-ES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o intereses comunes o que trabajen o hayan trabajado </a:t>
                </a:r>
                <a:r>
                  <a:rPr lang="es-ES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en </a:t>
                </a:r>
                <a:r>
                  <a:rPr lang="es-ES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Wingdings 3" panose="05040102010807070707" pitchFamily="18" charset="2"/>
                  </a:rPr>
                  <a:t>áreas diversas de la sociedad</a:t>
                </a:r>
                <a:endParaRPr lang="en-US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Wingdings 3" panose="05040102010807070707" pitchFamily="18" charset="2"/>
                </a:endParaRPr>
              </a:p>
            </p:txBody>
          </p:sp>
          <p:grpSp>
            <p:nvGrpSpPr>
              <p:cNvPr id="29" name="กลุ่ม 28"/>
              <p:cNvGrpSpPr/>
              <p:nvPr/>
            </p:nvGrpSpPr>
            <p:grpSpPr>
              <a:xfrm>
                <a:off x="1295400" y="2362200"/>
                <a:ext cx="5777340" cy="3099231"/>
                <a:chOff x="1295400" y="2383466"/>
                <a:chExt cx="5777340" cy="3099231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230580" y="2549235"/>
                  <a:ext cx="4800600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กลุ่ม 26"/>
                <p:cNvGrpSpPr/>
                <p:nvPr/>
              </p:nvGrpSpPr>
              <p:grpSpPr>
                <a:xfrm>
                  <a:off x="1295400" y="2528455"/>
                  <a:ext cx="1905000" cy="2954242"/>
                  <a:chOff x="1295400" y="2528455"/>
                  <a:chExt cx="1905000" cy="2954242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 rot="5400000">
                    <a:off x="2095500" y="3813465"/>
                    <a:ext cx="22860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5400000">
                    <a:off x="1194469" y="5355038"/>
                    <a:ext cx="22860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>
                    <a:off x="3072245" y="5368397"/>
                    <a:ext cx="22860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5400000">
                    <a:off x="2095500" y="5143500"/>
                    <a:ext cx="22860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295400" y="5257800"/>
                    <a:ext cx="190500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5400000">
                    <a:off x="2057400" y="2680855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กลุ่ม 27"/>
                <p:cNvGrpSpPr/>
                <p:nvPr/>
              </p:nvGrpSpPr>
              <p:grpSpPr>
                <a:xfrm>
                  <a:off x="7024255" y="2535390"/>
                  <a:ext cx="48485" cy="2659584"/>
                  <a:chOff x="7024255" y="2535390"/>
                  <a:chExt cx="48485" cy="2659584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rot="5400000">
                    <a:off x="6958440" y="3812979"/>
                    <a:ext cx="22860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>
                    <a:off x="6937660" y="5080674"/>
                    <a:ext cx="22860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5400000">
                    <a:off x="6871855" y="268779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4724400" y="2459666"/>
                  <a:ext cx="152400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" name="กล่องข้อความ 4"/>
          <p:cNvSpPr txBox="1"/>
          <p:nvPr/>
        </p:nvSpPr>
        <p:spPr>
          <a:xfrm>
            <a:off x="4724400" y="6248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es-ES" sz="2000" b="1" u="sng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Observado</a:t>
            </a:r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 </a:t>
            </a:r>
            <a:r>
              <a:rPr lang="es-ES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 </a:t>
            </a:r>
            <a:r>
              <a:rPr lang="en-US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principio</a:t>
            </a:r>
            <a:r>
              <a:rPr lang="es-ES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hay 250 Senadores</a:t>
            </a:r>
            <a:r>
              <a:rPr lang="en-US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438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371600"/>
            <a:ext cx="8229600" cy="5105400"/>
          </a:xfrm>
          <a:prstGeom prst="roundRect">
            <a:avLst/>
          </a:prstGeom>
          <a:ln w="38100"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Orgánica de Elección de Miembros de la Cámara de Diputados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Orgánica de Instalación de Senadores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Orgánica de la Comisión de Elección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Orgánica de Partidos Políticos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Orgánica de Defensores del Pueblo 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Orgánica de Prevención y Represión de Corrupción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Orgánica de Auditoría Superior del Estado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Orgánica de Procedimientos de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</a:t>
            </a: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Tribunal Constitucional 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Orgánica de Procedimiento Criminal para Personas Ocupando los Puestos Políticos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Orgánica de la Comisión de Derechos Humanos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46847" y="304800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Las Leyes Orgánicas </a:t>
            </a:r>
            <a:r>
              <a:rPr lang="en-US" sz="40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de </a:t>
            </a:r>
            <a:r>
              <a:rPr lang="es-ES" sz="40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la Constitución 2017</a:t>
            </a:r>
            <a:endParaRPr lang="th-TH" sz="4000" b="1" spc="50" dirty="0">
              <a:ln w="11430"/>
              <a:solidFill>
                <a:srgbClr val="0F07B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10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0290052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42"/>
          <p:cNvCxnSpPr/>
          <p:nvPr/>
        </p:nvCxnSpPr>
        <p:spPr>
          <a:xfrm>
            <a:off x="1824754" y="5907353"/>
            <a:ext cx="194" cy="2994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7493" y="152400"/>
            <a:ext cx="850906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El </a:t>
            </a:r>
            <a:r>
              <a:rPr lang="es-ES" sz="36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Proceso </a:t>
            </a:r>
            <a:r>
              <a:rPr lang="en-US" sz="36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de</a:t>
            </a:r>
            <a:r>
              <a:rPr lang="es-ES" sz="36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Promulgar un Proyecto de Ley </a:t>
            </a:r>
            <a:r>
              <a:rPr lang="es-ES" sz="3600" b="1" spc="50" dirty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s-ES" sz="36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rgánica</a:t>
            </a:r>
            <a:endParaRPr lang="en-US" sz="3600" b="1" spc="50" dirty="0">
              <a:ln w="11430"/>
              <a:solidFill>
                <a:srgbClr val="0F07B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36354" y="1135117"/>
            <a:ext cx="1197246" cy="846083"/>
          </a:xfrm>
          <a:prstGeom prst="round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El </a:t>
            </a:r>
            <a:r>
              <a:rPr lang="en-US" b="1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Consejo</a:t>
            </a:r>
            <a:r>
              <a:rPr lang="en-US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de </a:t>
            </a:r>
            <a:r>
              <a:rPr lang="en-US" b="1" dirty="0" err="1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Ministros</a:t>
            </a:r>
            <a:endParaRPr lang="hy-AM" b="1" dirty="0">
              <a:solidFill>
                <a:schemeClr val="tx1"/>
              </a:solidFill>
              <a:cs typeface="TH SarabunIT๙" panose="020B0500040200020003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5989" y="1143000"/>
            <a:ext cx="2384611" cy="1143000"/>
          </a:xfrm>
          <a:prstGeom prst="roundRect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Miembros </a:t>
            </a:r>
            <a:r>
              <a:rPr lang="es-ES" sz="17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 la Cámara de </a:t>
            </a:r>
          </a:p>
          <a:p>
            <a:pPr algn="ctr">
              <a:lnSpc>
                <a:spcPts val="1700"/>
              </a:lnSpc>
            </a:pPr>
            <a:r>
              <a:rPr lang="es-ES" sz="17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Diputados </a:t>
            </a:r>
            <a:r>
              <a:rPr lang="es-ES" sz="17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(No menos de un décimo del número total de miembros existentes)</a:t>
            </a:r>
            <a:endParaRPr lang="hy-AM" sz="1700" b="1" dirty="0">
              <a:solidFill>
                <a:schemeClr val="tx1"/>
              </a:solidFill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11441" y="1016850"/>
            <a:ext cx="2556984" cy="84392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b="1" kern="900" spc="-1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Proyecto de Ley </a:t>
            </a:r>
            <a:r>
              <a:rPr lang="en-US" sz="1400" b="1" kern="900" spc="-1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1400" b="1" kern="900" spc="-1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rgánica</a:t>
            </a:r>
            <a:r>
              <a:rPr lang="en-US" sz="1400" b="1" kern="900" spc="-1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400" b="1" kern="900" spc="-1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 publica en la Gaceta del Gobierno y se convierte en un </a:t>
            </a:r>
            <a:r>
              <a:rPr lang="es-ES" sz="1400" b="1" kern="900" spc="-1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Acto Orgánico</a:t>
            </a:r>
            <a:endParaRPr lang="hy-AM" sz="1400" b="1" kern="900" spc="-10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669" y="2658971"/>
            <a:ext cx="3687731" cy="38100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Presentar</a:t>
            </a: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un Proyecto de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</a:t>
            </a: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ey </a:t>
            </a:r>
            <a:r>
              <a:rPr lang="en-US" sz="2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n-US" sz="20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rgánica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669" y="3326227"/>
            <a:ext cx="3250615" cy="792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 </a:t>
            </a:r>
            <a:r>
              <a:rPr lang="en-US" sz="20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Asamblea</a:t>
            </a:r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Nacional</a:t>
            </a:r>
          </a:p>
          <a:p>
            <a:pPr algn="ctr">
              <a:lnSpc>
                <a:spcPts val="1700"/>
              </a:lnSpc>
            </a:pPr>
            <a:r>
              <a:rPr lang="en-US" sz="1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spc="-3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debe</a:t>
            </a:r>
            <a:r>
              <a:rPr lang="en-US" sz="1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spc="-3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completar</a:t>
            </a:r>
            <a:r>
              <a:rPr lang="en-US" sz="1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</a:t>
            </a:r>
            <a:r>
              <a:rPr lang="es-ES" sz="1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es-ES" sz="16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consideración </a:t>
            </a:r>
            <a:r>
              <a:rPr lang="es-ES" sz="1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del Proyecto de Ley Orgánica dentro </a:t>
            </a:r>
            <a:r>
              <a:rPr lang="es-ES" sz="16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 </a:t>
            </a:r>
            <a:r>
              <a:rPr lang="es-ES" sz="1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180 </a:t>
            </a:r>
            <a:r>
              <a:rPr lang="es-ES" sz="1600" b="1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días</a:t>
            </a:r>
            <a:r>
              <a:rPr lang="en-US" sz="1600" b="1" spc="-3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600" b="1" spc="-3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115" y="4360755"/>
            <a:ext cx="282148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600" b="1" baseline="300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ra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Lectura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Aceptar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o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rechazar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el principio del Proyecto de Ley </a:t>
            </a:r>
            <a:r>
              <a:rPr lang="en-US" sz="16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rgánica</a:t>
            </a:r>
            <a:endParaRPr lang="en-US" sz="1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3534" y="5014277"/>
            <a:ext cx="2590800" cy="9962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1600" b="1" baseline="30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da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Lectura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La Comisión considera el Proyecto de Ley Orgánica y la Asamblea nacional lo considera 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por 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sección</a:t>
            </a:r>
            <a:endParaRPr lang="hy-AM" b="1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8859" y="5694061"/>
            <a:ext cx="2702741" cy="10531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Presenta</a:t>
            </a:r>
            <a:r>
              <a:rPr lang="en-US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s-E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el </a:t>
            </a:r>
            <a:r>
              <a:rPr lang="es-ES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Proyecto </a:t>
            </a:r>
            <a:r>
              <a:rPr lang="es-E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 </a:t>
            </a:r>
            <a:r>
              <a:rPr lang="es-ES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Ley </a:t>
            </a:r>
            <a:r>
              <a:rPr lang="es-E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es-ES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rgánica </a:t>
            </a:r>
          </a:p>
          <a:p>
            <a:pPr algn="ctr">
              <a:lnSpc>
                <a:spcPts val="1400"/>
              </a:lnSpc>
            </a:pPr>
            <a:r>
              <a:rPr lang="es-ES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al Tribunal Supremo</a:t>
            </a:r>
            <a:r>
              <a:rPr lang="en-US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al Tribunal Constitutional, o al </a:t>
            </a:r>
            <a:r>
              <a:rPr lang="es-ES" sz="1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Ó</a:t>
            </a:r>
            <a:r>
              <a:rPr lang="en-US" sz="1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rgano</a:t>
            </a:r>
            <a:r>
              <a:rPr lang="en-US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Independiente</a:t>
            </a:r>
            <a:r>
              <a:rPr lang="en-US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relativo</a:t>
            </a:r>
            <a:r>
              <a:rPr lang="en-US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para </a:t>
            </a:r>
            <a:r>
              <a:rPr lang="en-US" sz="1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consideración</a:t>
            </a:r>
            <a:endParaRPr 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31885" y="4343400"/>
            <a:ext cx="1828800" cy="457200"/>
          </a:xfrm>
          <a:prstGeom prst="roundRect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300"/>
              </a:lnSpc>
            </a:pPr>
            <a:r>
              <a:rPr lang="en-US" sz="1400" b="1" dirty="0" err="1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Rechazar</a:t>
            </a:r>
            <a:r>
              <a:rPr lang="en-US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--&gt;</a:t>
            </a:r>
            <a:r>
              <a:rPr lang="th-TH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el Proyecto de Ley </a:t>
            </a:r>
            <a:r>
              <a:rPr lang="en-US" sz="1400" b="1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1400" b="1" dirty="0" err="1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rgánica</a:t>
            </a:r>
            <a:r>
              <a:rPr lang="en-US" sz="1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expirará</a:t>
            </a:r>
            <a:endParaRPr lang="hy-AM" sz="1400" b="1" dirty="0">
              <a:cs typeface="Angsana New" pitchFamily="18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92540" y="5087672"/>
            <a:ext cx="1965260" cy="457200"/>
          </a:xfrm>
          <a:prstGeom prst="roundRect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300"/>
              </a:lnSpc>
            </a:pPr>
            <a:r>
              <a:rPr lang="en-US" sz="1400" b="1" dirty="0" err="1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Rechazar</a:t>
            </a:r>
            <a:r>
              <a:rPr lang="en-US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1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--&gt;</a:t>
            </a:r>
            <a:r>
              <a:rPr lang="th-TH" sz="1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el Proyecto de </a:t>
            </a:r>
            <a:r>
              <a:rPr lang="es-ES" sz="1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L</a:t>
            </a:r>
            <a:r>
              <a:rPr lang="es-ES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ey </a:t>
            </a:r>
            <a:r>
              <a:rPr lang="es-ES" sz="1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Orgánica </a:t>
            </a:r>
            <a:r>
              <a:rPr lang="es-ES" sz="14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expirará</a:t>
            </a:r>
            <a:endParaRPr lang="hy-AM" sz="1400" b="1" dirty="0">
              <a:cs typeface="Angsana New" pitchFamily="18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18481" y="5839039"/>
            <a:ext cx="1524000" cy="45720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Aprobar</a:t>
            </a:r>
            <a:endParaRPr lang="hy-AM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4669" y="6206837"/>
            <a:ext cx="2590800" cy="5403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1600" b="1" baseline="300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ra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Lectura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Aprobar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el Proyecto de 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ey </a:t>
            </a:r>
            <a:r>
              <a:rPr lang="en-US" sz="16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rgánica</a:t>
            </a:r>
            <a:endParaRPr lang="hy-AM" sz="16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11441" y="2863937"/>
            <a:ext cx="25908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600" b="1" spc="-10" dirty="0" smtClean="0">
                <a:latin typeface="TH SarabunPSK" pitchFamily="34" charset="-34"/>
                <a:cs typeface="TH SarabunPSK" pitchFamily="34" charset="-34"/>
              </a:rPr>
              <a:t>El Primer </a:t>
            </a:r>
            <a:r>
              <a:rPr lang="en-US" sz="1600" b="1" spc="-10" dirty="0" err="1" smtClean="0">
                <a:latin typeface="TH SarabunPSK" pitchFamily="34" charset="-34"/>
                <a:cs typeface="TH SarabunPSK" pitchFamily="34" charset="-34"/>
              </a:rPr>
              <a:t>Ministro</a:t>
            </a:r>
            <a:r>
              <a:rPr lang="en-US" sz="1600" b="1" spc="-1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spc="-10" dirty="0" err="1" smtClean="0">
                <a:latin typeface="TH SarabunPSK" pitchFamily="34" charset="-34"/>
                <a:cs typeface="TH SarabunPSK" pitchFamily="34" charset="-34"/>
              </a:rPr>
              <a:t>presenta</a:t>
            </a:r>
            <a:r>
              <a:rPr lang="en-US" sz="1600" b="1" spc="-1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>
              <a:lnSpc>
                <a:spcPts val="1400"/>
              </a:lnSpc>
            </a:pPr>
            <a:r>
              <a:rPr lang="en-US" sz="1600" b="1" spc="-10" dirty="0" smtClean="0">
                <a:latin typeface="TH SarabunPSK" pitchFamily="34" charset="-34"/>
                <a:cs typeface="TH SarabunPSK" pitchFamily="34" charset="-34"/>
              </a:rPr>
              <a:t>la Ley </a:t>
            </a:r>
            <a:r>
              <a:rPr lang="en-US" sz="1600" b="1" spc="-10" dirty="0" err="1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1600" b="1" spc="-10" dirty="0" err="1" smtClean="0">
                <a:latin typeface="TH SarabunPSK" pitchFamily="34" charset="-34"/>
                <a:cs typeface="TH SarabunPSK" pitchFamily="34" charset="-34"/>
              </a:rPr>
              <a:t>rgánica</a:t>
            </a:r>
            <a:r>
              <a:rPr lang="en-US" sz="1600" b="1" spc="-10" dirty="0" smtClean="0">
                <a:latin typeface="TH SarabunPSK" pitchFamily="34" charset="-34"/>
                <a:cs typeface="TH SarabunPSK" pitchFamily="34" charset="-34"/>
              </a:rPr>
              <a:t> al Rey</a:t>
            </a:r>
            <a:endParaRPr lang="en-US" sz="1600" b="1" spc="-1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11440" y="2164576"/>
            <a:ext cx="2580159" cy="381335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Rey firma la 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ey </a:t>
            </a:r>
            <a:r>
              <a:rPr lang="en-US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Orgánica</a:t>
            </a:r>
            <a:endPara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1167523" y="2334570"/>
            <a:ext cx="685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81400" y="22860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824754" y="3057107"/>
            <a:ext cx="0" cy="2731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840129" y="5517570"/>
            <a:ext cx="14328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52" idx="2"/>
          </p:cNvCxnSpPr>
          <p:nvPr/>
        </p:nvCxnSpPr>
        <p:spPr>
          <a:xfrm flipV="1">
            <a:off x="6855038" y="5296043"/>
            <a:ext cx="6790" cy="2222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124200" y="4572000"/>
            <a:ext cx="401084" cy="137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8332992" y="3330244"/>
            <a:ext cx="0" cy="15469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7763359" y="2544319"/>
            <a:ext cx="9041" cy="3105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971800" y="5257800"/>
            <a:ext cx="329609" cy="17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42"/>
          <p:cNvCxnSpPr/>
          <p:nvPr/>
        </p:nvCxnSpPr>
        <p:spPr>
          <a:xfrm>
            <a:off x="1824754" y="4119217"/>
            <a:ext cx="0" cy="2241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42"/>
          <p:cNvCxnSpPr/>
          <p:nvPr/>
        </p:nvCxnSpPr>
        <p:spPr>
          <a:xfrm>
            <a:off x="1824754" y="4817955"/>
            <a:ext cx="0" cy="1963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7"/>
          <p:cNvCxnSpPr/>
          <p:nvPr/>
        </p:nvCxnSpPr>
        <p:spPr>
          <a:xfrm flipH="1">
            <a:off x="2889955" y="6451983"/>
            <a:ext cx="134680" cy="3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7"/>
          <p:cNvCxnSpPr/>
          <p:nvPr/>
        </p:nvCxnSpPr>
        <p:spPr>
          <a:xfrm flipH="1" flipV="1">
            <a:off x="2998381" y="5273749"/>
            <a:ext cx="7207" cy="11782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49"/>
          <p:cNvCxnSpPr/>
          <p:nvPr/>
        </p:nvCxnSpPr>
        <p:spPr>
          <a:xfrm>
            <a:off x="2998381" y="6067639"/>
            <a:ext cx="329609" cy="17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ตัวแทนหมายเลขภาพนิ่ง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11</a:t>
            </a:fld>
            <a:endParaRPr lang="hy-AM"/>
          </a:p>
        </p:txBody>
      </p:sp>
      <p:cxnSp>
        <p:nvCxnSpPr>
          <p:cNvPr id="49" name="Straight Arrow Connector 75"/>
          <p:cNvCxnSpPr/>
          <p:nvPr/>
        </p:nvCxnSpPr>
        <p:spPr>
          <a:xfrm>
            <a:off x="4859553" y="6060544"/>
            <a:ext cx="138884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4876800" y="5728919"/>
            <a:ext cx="1233876" cy="290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5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Dentro</a:t>
            </a:r>
            <a:r>
              <a:rPr lang="en-US" sz="145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de 15 </a:t>
            </a:r>
            <a:r>
              <a:rPr lang="en-US" sz="145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días</a:t>
            </a:r>
            <a:endParaRPr lang="th-TH" sz="145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Rounded Rectangle 21"/>
          <p:cNvSpPr/>
          <p:nvPr/>
        </p:nvSpPr>
        <p:spPr>
          <a:xfrm>
            <a:off x="6310557" y="4880008"/>
            <a:ext cx="1102541" cy="41603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SarabunPSK" panose="020B0500040200020003" pitchFamily="34" charset="-34"/>
              </a:rPr>
              <a:t>Objeción</a:t>
            </a:r>
            <a:endParaRPr lang="hy-AM" b="1" dirty="0">
              <a:solidFill>
                <a:schemeClr val="tx1"/>
              </a:solidFill>
              <a:cs typeface="THSarabunPSK" panose="020B0500040200020003" pitchFamily="34" charset="-34"/>
            </a:endParaRPr>
          </a:p>
        </p:txBody>
      </p:sp>
      <p:sp>
        <p:nvSpPr>
          <p:cNvPr id="53" name="Rounded Rectangle 21"/>
          <p:cNvSpPr/>
          <p:nvPr/>
        </p:nvSpPr>
        <p:spPr>
          <a:xfrm>
            <a:off x="7564029" y="4883584"/>
            <a:ext cx="1275171" cy="4242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 </a:t>
            </a:r>
            <a:r>
              <a:rPr lang="en-US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Objeción</a:t>
            </a:r>
            <a:r>
              <a:rPr lang="en-US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hy-AM" b="1" dirty="0">
              <a:solidFill>
                <a:schemeClr val="tx1"/>
              </a:solidFill>
              <a:cs typeface="TH SarabunPSK" panose="020B0500040200020003" pitchFamily="34" charset="-34"/>
            </a:endParaRPr>
          </a:p>
        </p:txBody>
      </p:sp>
      <p:sp>
        <p:nvSpPr>
          <p:cNvPr id="55" name="Rounded Rectangle 21"/>
          <p:cNvSpPr/>
          <p:nvPr/>
        </p:nvSpPr>
        <p:spPr>
          <a:xfrm>
            <a:off x="5491312" y="3831743"/>
            <a:ext cx="2684368" cy="8301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Asamblea</a:t>
            </a: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completa</a:t>
            </a: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la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consideración</a:t>
            </a: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dentro</a:t>
            </a: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de 30 </a:t>
            </a:r>
            <a:r>
              <a:rPr lang="en-US" sz="16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días</a:t>
            </a:r>
            <a:r>
              <a:rPr lang="en-US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hy-AM" sz="1600" b="1" dirty="0">
              <a:solidFill>
                <a:schemeClr val="tx1"/>
              </a:solidFill>
              <a:cs typeface="TH SarabunPSK" panose="020B0500040200020003" pitchFamily="34" charset="-34"/>
            </a:endParaRPr>
          </a:p>
        </p:txBody>
      </p:sp>
      <p:cxnSp>
        <p:nvCxnSpPr>
          <p:cNvPr id="59" name="Straight Connector 67"/>
          <p:cNvCxnSpPr/>
          <p:nvPr/>
        </p:nvCxnSpPr>
        <p:spPr>
          <a:xfrm flipV="1">
            <a:off x="7640229" y="5512395"/>
            <a:ext cx="0" cy="2051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9"/>
          <p:cNvCxnSpPr/>
          <p:nvPr/>
        </p:nvCxnSpPr>
        <p:spPr>
          <a:xfrm flipV="1">
            <a:off x="8287930" y="5314494"/>
            <a:ext cx="0" cy="2151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9"/>
          <p:cNvCxnSpPr/>
          <p:nvPr/>
        </p:nvCxnSpPr>
        <p:spPr>
          <a:xfrm flipH="1" flipV="1">
            <a:off x="6844723" y="4661889"/>
            <a:ext cx="8199" cy="2181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93"/>
          <p:cNvCxnSpPr/>
          <p:nvPr/>
        </p:nvCxnSpPr>
        <p:spPr>
          <a:xfrm rot="5400000" flipH="1" flipV="1">
            <a:off x="7253315" y="3585978"/>
            <a:ext cx="49183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93"/>
          <p:cNvCxnSpPr/>
          <p:nvPr/>
        </p:nvCxnSpPr>
        <p:spPr>
          <a:xfrm flipV="1">
            <a:off x="7776920" y="1879366"/>
            <a:ext cx="9041" cy="2569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>
                <a:solidFill>
                  <a:srgbClr val="0F6FC6">
                    <a:shade val="75000"/>
                  </a:srgbClr>
                </a:solidFill>
              </a:rPr>
              <a:pPr/>
              <a:t>12</a:t>
            </a:fld>
            <a:endParaRPr lang="hy-AM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28800" y="2743200"/>
            <a:ext cx="6400800" cy="2133600"/>
          </a:xfrm>
          <a:prstGeom prst="roundRect">
            <a:avLst/>
          </a:prstGeom>
          <a:solidFill>
            <a:srgbClr val="FF99CC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La </a:t>
            </a:r>
            <a:r>
              <a:rPr lang="en-US" sz="4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Enmienda</a:t>
            </a:r>
            <a:r>
              <a:rPr lang="en-US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Constitu</a:t>
            </a:r>
            <a:r>
              <a:rPr lang="es-ES" sz="4000" b="1" spc="-3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cional</a:t>
            </a:r>
            <a:endParaRPr lang="hy-AM" sz="40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3" name="Rounded Rectangle 2"/>
          <p:cNvSpPr>
            <a:spLocks noGrp="1"/>
          </p:cNvSpPr>
          <p:nvPr>
            <p:ph type="title"/>
          </p:nvPr>
        </p:nvSpPr>
        <p:spPr>
          <a:xfrm>
            <a:off x="2229293" y="1371600"/>
            <a:ext cx="5599814" cy="838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cross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4800" b="1" cap="none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l</a:t>
            </a:r>
            <a:r>
              <a:rPr lang="en-US" sz="48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800" b="1" cap="none" dirty="0" err="1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Poder</a:t>
            </a:r>
            <a:r>
              <a:rPr lang="en-US" sz="4800" b="1" cap="none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l</a:t>
            </a:r>
            <a:r>
              <a:rPr lang="en-US" sz="4800" b="1" cap="none" dirty="0" err="1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egislativo</a:t>
            </a:r>
            <a:endParaRPr lang="hy-AM" sz="4800" b="1" dirty="0">
              <a:solidFill>
                <a:schemeClr val="bg1"/>
              </a:solidFill>
              <a:effectLst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09217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ลูกศรเชื่อมต่อแบบตรง 100"/>
          <p:cNvCxnSpPr/>
          <p:nvPr/>
        </p:nvCxnSpPr>
        <p:spPr>
          <a:xfrm flipH="1">
            <a:off x="3771900" y="5483737"/>
            <a:ext cx="3718" cy="25699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กลุ่ม 53"/>
          <p:cNvGrpSpPr/>
          <p:nvPr/>
        </p:nvGrpSpPr>
        <p:grpSpPr>
          <a:xfrm>
            <a:off x="7336516" y="1271874"/>
            <a:ext cx="558005" cy="338467"/>
            <a:chOff x="7249633" y="870099"/>
            <a:chExt cx="645037" cy="384545"/>
          </a:xfrm>
        </p:grpSpPr>
        <p:cxnSp>
          <p:nvCxnSpPr>
            <p:cNvPr id="53" name="ลูกศรเชื่อมต่อแบบตรง 52"/>
            <p:cNvCxnSpPr/>
            <p:nvPr/>
          </p:nvCxnSpPr>
          <p:spPr>
            <a:xfrm>
              <a:off x="7894670" y="871870"/>
              <a:ext cx="0" cy="382774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/>
            <p:cNvCxnSpPr/>
            <p:nvPr/>
          </p:nvCxnSpPr>
          <p:spPr>
            <a:xfrm>
              <a:off x="7249633" y="870099"/>
              <a:ext cx="639726" cy="1771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>
                <a:solidFill>
                  <a:srgbClr val="0F6FC6">
                    <a:shade val="75000"/>
                  </a:srgbClr>
                </a:solidFill>
              </a:rPr>
              <a:pPr/>
              <a:t>13</a:t>
            </a:fld>
            <a:endParaRPr lang="hy-AM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2901" y="854140"/>
            <a:ext cx="974641" cy="46606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El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Consejo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Ministros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608" y="1513369"/>
            <a:ext cx="1447800" cy="106324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Los Miembros de la Cámara de </a:t>
            </a:r>
            <a:r>
              <a:rPr lang="es-ES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Diputados </a:t>
            </a:r>
            <a:r>
              <a:rPr lang="en-US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(no </a:t>
            </a:r>
            <a:r>
              <a:rPr lang="en-US" sz="11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menos</a:t>
            </a:r>
            <a:r>
              <a:rPr lang="en-US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de un </a:t>
            </a:r>
            <a:r>
              <a:rPr lang="en-US" sz="11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quinto</a:t>
            </a:r>
            <a:r>
              <a:rPr lang="en-US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1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del número total de m</a:t>
            </a:r>
            <a:r>
              <a:rPr lang="es-ES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iembros existentes </a:t>
            </a:r>
            <a:r>
              <a:rPr lang="es-ES" sz="11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de la </a:t>
            </a:r>
            <a:r>
              <a:rPr lang="es-ES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Cámara</a:t>
            </a:r>
            <a:r>
              <a:rPr lang="en-US" sz="11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1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608" y="2719632"/>
            <a:ext cx="1447800" cy="110098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Los </a:t>
            </a:r>
            <a:r>
              <a:rPr lang="en-US" sz="12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Miembros</a:t>
            </a:r>
            <a:r>
              <a:rPr lang="en-U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de </a:t>
            </a:r>
            <a:r>
              <a:rPr lang="en-US" sz="12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ambas</a:t>
            </a:r>
            <a:r>
              <a:rPr lang="en-US" sz="1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Cámaras</a:t>
            </a:r>
            <a:r>
              <a:rPr lang="en-US" sz="1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s-ES" sz="1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no menos de un quinto del número total de miembros existentes de </a:t>
            </a:r>
            <a:r>
              <a:rPr lang="es-ES" sz="1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ambas Cámaras</a:t>
            </a:r>
            <a:r>
              <a:rPr lang="en-US" sz="1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241" y="4086420"/>
            <a:ext cx="14478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Los </a:t>
            </a:r>
            <a:r>
              <a:rPr lang="en-US" sz="15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Votantes</a:t>
            </a:r>
            <a:r>
              <a:rPr lang="en-US" sz="15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5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Elegibles</a:t>
            </a:r>
            <a:r>
              <a:rPr lang="en-US" sz="15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(no </a:t>
            </a:r>
            <a:r>
              <a:rPr lang="en-US" sz="15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menos</a:t>
            </a:r>
            <a:r>
              <a:rPr lang="en-US" sz="15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de </a:t>
            </a:r>
            <a:r>
              <a:rPr lang="th-TH" sz="15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50,000 </a:t>
            </a:r>
            <a:r>
              <a:rPr lang="en-US" sz="15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votantes</a:t>
            </a:r>
            <a:r>
              <a:rPr lang="en-US" sz="15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15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75056" y="776072"/>
            <a:ext cx="1936884" cy="533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Presenta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el proyecto de enmienda </a:t>
            </a:r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constitucional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54369" y="1660459"/>
            <a:ext cx="2395868" cy="16941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400" b="1" baseline="30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Lectura</a:t>
            </a:r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s-ES" sz="1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Adopción del principio del proyecto de </a:t>
            </a:r>
            <a:r>
              <a:rPr lang="es-E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enmienda</a:t>
            </a:r>
          </a:p>
          <a:p>
            <a:r>
              <a:rPr lang="en-US" sz="1400" dirty="0" smtClean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dirty="0" smtClean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400" spc="-10" dirty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votación por votación nominal y votación abierta</a:t>
            </a:r>
          </a:p>
          <a:p>
            <a:pPr>
              <a:buFontTx/>
              <a:buChar char="-"/>
            </a:pPr>
            <a:r>
              <a:rPr lang="es-ES" sz="1400" dirty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 debe ser </a:t>
            </a:r>
            <a:r>
              <a:rPr lang="es-ES" sz="1400" dirty="0" smtClean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aprobada </a:t>
            </a:r>
            <a:r>
              <a:rPr lang="es-ES" sz="1400" dirty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por los votos de no menos de la mitad del número total de miembros existentes de ambas Cámaras</a:t>
            </a:r>
          </a:p>
          <a:p>
            <a:pPr algn="ctr"/>
            <a:endParaRPr lang="th-TH" sz="160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424907" y="1610343"/>
            <a:ext cx="1975893" cy="1590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1400" b="1" baseline="30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Lectura</a:t>
            </a:r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</a:t>
            </a:r>
            <a:r>
              <a:rPr lang="en-US" sz="14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onsideración</a:t>
            </a:r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por</a:t>
            </a:r>
            <a:r>
              <a:rPr lang="en-US" sz="1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sección</a:t>
            </a:r>
            <a:r>
              <a:rPr lang="th-TH" sz="16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1600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s-ES" sz="1400" dirty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las personas que firman la petición deben tener la oportunidad </a:t>
            </a:r>
            <a:r>
              <a:rPr lang="es-ES" sz="1400" dirty="0" smtClean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de </a:t>
            </a:r>
            <a:r>
              <a:rPr lang="es-ES" sz="1400" dirty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expresar sus opiniones</a:t>
            </a:r>
            <a:endParaRPr lang="en-US" sz="1400" dirty="0" smtClean="0">
              <a:solidFill>
                <a:srgbClr val="0F07B9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400" dirty="0" smtClean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s-ES" sz="1400" dirty="0" smtClean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aplica la </a:t>
            </a:r>
            <a:r>
              <a:rPr lang="es-ES" sz="1400" dirty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mayoría de votos</a:t>
            </a:r>
            <a:endParaRPr lang="th-TH" sz="1400" dirty="0">
              <a:solidFill>
                <a:srgbClr val="0F07B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110200" y="1044306"/>
            <a:ext cx="1221722" cy="38100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Espera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por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días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671884" y="1610342"/>
            <a:ext cx="2415414" cy="13455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1600" b="1" baseline="30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Lectura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16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probación</a:t>
            </a:r>
            <a:r>
              <a:rPr lang="th-TH" sz="1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1400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400" spc="-2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es-ES" sz="1400" spc="-20" dirty="0" smtClean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votación </a:t>
            </a:r>
            <a:r>
              <a:rPr lang="es-ES" sz="1400" spc="-20" dirty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por votación nominal y votación abierta</a:t>
            </a:r>
            <a:endParaRPr lang="th-TH" sz="1400" spc="-20" dirty="0" smtClean="0">
              <a:solidFill>
                <a:srgbClr val="0F07B9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r>
              <a:rPr lang="th-TH" sz="1400" dirty="0" smtClean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400" dirty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debe ser </a:t>
            </a:r>
            <a:r>
              <a:rPr lang="es-ES" sz="1400" dirty="0" smtClean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aprobada </a:t>
            </a:r>
            <a:r>
              <a:rPr lang="es-ES" sz="1400" dirty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por los votos de no menos de la mitad del número total de miembros existentes de ambas </a:t>
            </a:r>
            <a:r>
              <a:rPr lang="es-ES" sz="1400" dirty="0" smtClean="0"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Cámaras</a:t>
            </a:r>
            <a:endParaRPr lang="th-TH" sz="1400" dirty="0">
              <a:solidFill>
                <a:srgbClr val="0F07B9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endParaRPr lang="th-TH" sz="1600" dirty="0" smtClean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60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943061" y="3764709"/>
            <a:ext cx="1945747" cy="1092776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-2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El Primer Ministro presenta el proyecto de enmienda al Rey</a:t>
            </a:r>
          </a:p>
          <a:p>
            <a:pPr algn="ctr"/>
            <a:r>
              <a:rPr lang="es-ES" sz="1400" b="1" spc="-2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para </a:t>
            </a:r>
            <a:r>
              <a:rPr lang="es-ES" sz="1400" b="1" spc="-2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su </a:t>
            </a:r>
            <a:r>
              <a:rPr lang="es-ES" sz="1400" b="1" spc="-2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firma dentro de los 20 días después de recibir el </a:t>
            </a:r>
            <a:r>
              <a:rPr lang="es-ES" sz="1400" b="1" spc="-2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proyecto de enmienda</a:t>
            </a:r>
            <a:endParaRPr lang="th-TH" sz="1400" b="1" spc="-2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217037" y="3400639"/>
            <a:ext cx="1274134" cy="838200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El Rey firma el 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proyecto </a:t>
            </a:r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de enmienda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077734" y="5202763"/>
            <a:ext cx="1811074" cy="1219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El Rey devuelve el </a:t>
            </a:r>
            <a:r>
              <a:rPr lang="es-ES" sz="15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proyecto de la enmienda </a:t>
            </a:r>
            <a:r>
              <a:rPr lang="es-ES" sz="15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sin firma o no lo devuelve dentro de los 90 </a:t>
            </a:r>
            <a:r>
              <a:rPr lang="es-ES" sz="15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días</a:t>
            </a:r>
            <a:endParaRPr lang="th-TH" sz="15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995532" y="4446844"/>
            <a:ext cx="1676400" cy="21825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La </a:t>
            </a:r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Asamblea 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re-delibera </a:t>
            </a:r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el proyecto de enmienda y lo reafirma con los votos 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de no </a:t>
            </a:r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menos 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de dos tercios </a:t>
            </a:r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del número total de miembros existentes de ambas Cámaras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895600" y="4490667"/>
            <a:ext cx="1752600" cy="9930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2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El Primer </a:t>
            </a:r>
            <a:r>
              <a:rPr lang="en-US" sz="1600" b="1" spc="-20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Ministro</a:t>
            </a:r>
            <a:r>
              <a:rPr lang="en-US" sz="1600" b="1" spc="-2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re-</a:t>
            </a:r>
            <a:r>
              <a:rPr lang="en-US" sz="1600" b="1" spc="-20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presenta</a:t>
            </a:r>
            <a:r>
              <a:rPr lang="en-US" sz="1600" b="1" spc="-2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el </a:t>
            </a:r>
            <a:r>
              <a:rPr lang="en-US" sz="1600" b="1" spc="-20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proyecto</a:t>
            </a:r>
            <a:r>
              <a:rPr lang="en-US" sz="1600" b="1" spc="-2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de la </a:t>
            </a:r>
            <a:r>
              <a:rPr lang="en-US" sz="1600" b="1" spc="-20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enmienda</a:t>
            </a:r>
            <a:r>
              <a:rPr lang="en-US" sz="1600" b="1" spc="-2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al Rey</a:t>
            </a:r>
            <a:endParaRPr lang="en-US" sz="1600" b="1" spc="-2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67618" y="5759310"/>
            <a:ext cx="4700318" cy="9675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Si el Rey no firma y devuelve el 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proyecto de la enmienda </a:t>
            </a:r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dentro 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de 30 </a:t>
            </a:r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días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, el Primer Ministro promulgará </a:t>
            </a:r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la enmienda publicándola </a:t>
            </a:r>
            <a:r>
              <a:rPr lang="es-E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en </a:t>
            </a:r>
            <a:r>
              <a:rPr lang="es-ES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la Gaceta del Gobierno como si el Rey la hubiera firmado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9" name="กลุ่ม 48"/>
          <p:cNvGrpSpPr/>
          <p:nvPr/>
        </p:nvGrpSpPr>
        <p:grpSpPr>
          <a:xfrm>
            <a:off x="1265274" y="1041991"/>
            <a:ext cx="1127049" cy="3377609"/>
            <a:chOff x="1265274" y="1041991"/>
            <a:chExt cx="1127049" cy="3377609"/>
          </a:xfrm>
        </p:grpSpPr>
        <p:cxnSp>
          <p:nvCxnSpPr>
            <p:cNvPr id="20" name="ตัวเชื่อมต่อตรง 19"/>
            <p:cNvCxnSpPr/>
            <p:nvPr/>
          </p:nvCxnSpPr>
          <p:spPr>
            <a:xfrm>
              <a:off x="1653365" y="1056167"/>
              <a:ext cx="0" cy="3363433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/>
            <p:cNvCxnSpPr/>
            <p:nvPr/>
          </p:nvCxnSpPr>
          <p:spPr>
            <a:xfrm>
              <a:off x="1509810" y="4414407"/>
              <a:ext cx="1524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/>
            <p:cNvCxnSpPr/>
            <p:nvPr/>
          </p:nvCxnSpPr>
          <p:spPr>
            <a:xfrm>
              <a:off x="1502715" y="3354645"/>
              <a:ext cx="1524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/>
            <p:cNvCxnSpPr/>
            <p:nvPr/>
          </p:nvCxnSpPr>
          <p:spPr>
            <a:xfrm>
              <a:off x="1502715" y="2089318"/>
              <a:ext cx="1524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ลูกศรเชื่อมต่อแบบตรง 39"/>
            <p:cNvCxnSpPr/>
            <p:nvPr/>
          </p:nvCxnSpPr>
          <p:spPr>
            <a:xfrm>
              <a:off x="1265274" y="1041991"/>
              <a:ext cx="1127049" cy="1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ลูกศรเชื่อมต่อแบบตรง 41"/>
          <p:cNvCxnSpPr/>
          <p:nvPr/>
        </p:nvCxnSpPr>
        <p:spPr>
          <a:xfrm>
            <a:off x="3343498" y="1320204"/>
            <a:ext cx="0" cy="34024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ลูกศรเชื่อมต่อแบบตรง 47"/>
          <p:cNvCxnSpPr/>
          <p:nvPr/>
        </p:nvCxnSpPr>
        <p:spPr>
          <a:xfrm flipV="1">
            <a:off x="6413251" y="2459113"/>
            <a:ext cx="258632" cy="12398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กลุ่ม 55"/>
          <p:cNvGrpSpPr/>
          <p:nvPr/>
        </p:nvGrpSpPr>
        <p:grpSpPr>
          <a:xfrm>
            <a:off x="5511236" y="1271874"/>
            <a:ext cx="598964" cy="338470"/>
            <a:chOff x="5550194" y="891366"/>
            <a:chExt cx="754922" cy="554662"/>
          </a:xfrm>
        </p:grpSpPr>
        <p:cxnSp>
          <p:nvCxnSpPr>
            <p:cNvPr id="47" name="ลูกศรเชื่อมต่อแบบตรง 46"/>
            <p:cNvCxnSpPr/>
            <p:nvPr/>
          </p:nvCxnSpPr>
          <p:spPr>
            <a:xfrm flipV="1">
              <a:off x="5550194" y="891366"/>
              <a:ext cx="754922" cy="1771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/>
            <p:cNvCxnSpPr/>
            <p:nvPr/>
          </p:nvCxnSpPr>
          <p:spPr>
            <a:xfrm flipH="1">
              <a:off x="5550195" y="893134"/>
              <a:ext cx="3" cy="55289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ลูกศรเชื่อมต่อแบบตรง 67"/>
          <p:cNvCxnSpPr/>
          <p:nvPr/>
        </p:nvCxnSpPr>
        <p:spPr>
          <a:xfrm>
            <a:off x="7878727" y="2977114"/>
            <a:ext cx="0" cy="18864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ลูกศรเชื่อมต่อแบบตรง 70"/>
          <p:cNvCxnSpPr/>
          <p:nvPr/>
        </p:nvCxnSpPr>
        <p:spPr>
          <a:xfrm>
            <a:off x="7915934" y="4930849"/>
            <a:ext cx="8178" cy="280644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ลูกศรเชื่อมต่อแบบตรง 81"/>
          <p:cNvCxnSpPr/>
          <p:nvPr/>
        </p:nvCxnSpPr>
        <p:spPr>
          <a:xfrm flipH="1">
            <a:off x="6542567" y="4079044"/>
            <a:ext cx="349098" cy="1775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ลูกศรเชื่อมต่อแบบตรง 87"/>
          <p:cNvCxnSpPr/>
          <p:nvPr/>
        </p:nvCxnSpPr>
        <p:spPr>
          <a:xfrm flipH="1">
            <a:off x="6698511" y="5810589"/>
            <a:ext cx="377030" cy="1774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ลูกศรเชื่อมต่อแบบตรง 93"/>
          <p:cNvCxnSpPr/>
          <p:nvPr/>
        </p:nvCxnSpPr>
        <p:spPr>
          <a:xfrm flipH="1">
            <a:off x="4657064" y="5015029"/>
            <a:ext cx="311889" cy="1774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 flipV="1">
            <a:off x="4171503" y="2445495"/>
            <a:ext cx="258632" cy="12398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สี่เหลี่ยมผืนผ้า 57"/>
          <p:cNvSpPr/>
          <p:nvPr/>
        </p:nvSpPr>
        <p:spPr>
          <a:xfrm>
            <a:off x="2900926" y="3538867"/>
            <a:ext cx="1828800" cy="733655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Publicado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en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Gaceta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del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Gobierno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entra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en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vigor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0" name="ลูกศรเชื่อมต่อแบบตรง 59"/>
          <p:cNvCxnSpPr/>
          <p:nvPr/>
        </p:nvCxnSpPr>
        <p:spPr>
          <a:xfrm flipH="1">
            <a:off x="4779334" y="3810000"/>
            <a:ext cx="349098" cy="1775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สี่เหลี่ยมผืนผ้า 42"/>
          <p:cNvSpPr/>
          <p:nvPr/>
        </p:nvSpPr>
        <p:spPr>
          <a:xfrm>
            <a:off x="1752600" y="3810000"/>
            <a:ext cx="10668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Rey firma el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proyecto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de la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enmienda</a:t>
            </a:r>
            <a:endParaRPr lang="hy-AM" sz="1600" b="1" dirty="0">
              <a:solidFill>
                <a:schemeClr val="tx1"/>
              </a:solidFill>
              <a:cs typeface="Angsana New" pitchFamily="18" charset="-34"/>
            </a:endParaRPr>
          </a:p>
        </p:txBody>
      </p:sp>
      <p:grpSp>
        <p:nvGrpSpPr>
          <p:cNvPr id="79" name="กลุ่ม 78"/>
          <p:cNvGrpSpPr/>
          <p:nvPr/>
        </p:nvGrpSpPr>
        <p:grpSpPr>
          <a:xfrm>
            <a:off x="2328530" y="4789968"/>
            <a:ext cx="556437" cy="292395"/>
            <a:chOff x="2328530" y="4789968"/>
            <a:chExt cx="556437" cy="292395"/>
          </a:xfrm>
        </p:grpSpPr>
        <p:cxnSp>
          <p:nvCxnSpPr>
            <p:cNvPr id="95" name="ลูกศรเชื่อมต่อแบบตรง 94"/>
            <p:cNvCxnSpPr/>
            <p:nvPr/>
          </p:nvCxnSpPr>
          <p:spPr>
            <a:xfrm flipV="1">
              <a:off x="2328530" y="4789968"/>
              <a:ext cx="3543" cy="281762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/>
            <p:cNvCxnSpPr/>
            <p:nvPr/>
          </p:nvCxnSpPr>
          <p:spPr>
            <a:xfrm flipV="1">
              <a:off x="2328530" y="5080597"/>
              <a:ext cx="556437" cy="1766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กลุ่ม 77"/>
          <p:cNvGrpSpPr/>
          <p:nvPr/>
        </p:nvGrpSpPr>
        <p:grpSpPr>
          <a:xfrm>
            <a:off x="2286000" y="3645199"/>
            <a:ext cx="602510" cy="152391"/>
            <a:chOff x="2286000" y="3645199"/>
            <a:chExt cx="602510" cy="152391"/>
          </a:xfrm>
        </p:grpSpPr>
        <p:cxnSp>
          <p:nvCxnSpPr>
            <p:cNvPr id="45" name="ลูกศรเชื่อมต่อแบบตรง 44"/>
            <p:cNvCxnSpPr/>
            <p:nvPr/>
          </p:nvCxnSpPr>
          <p:spPr>
            <a:xfrm flipV="1">
              <a:off x="2307265" y="3645199"/>
              <a:ext cx="581245" cy="1771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/>
            <p:cNvCxnSpPr/>
            <p:nvPr/>
          </p:nvCxnSpPr>
          <p:spPr>
            <a:xfrm flipV="1">
              <a:off x="2286000" y="3646967"/>
              <a:ext cx="0" cy="150623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1"/>
          <p:cNvSpPr/>
          <p:nvPr/>
        </p:nvSpPr>
        <p:spPr>
          <a:xfrm>
            <a:off x="158804" y="76200"/>
            <a:ext cx="882645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El </a:t>
            </a:r>
            <a:r>
              <a:rPr lang="es-ES" sz="3200" b="1" spc="50" dirty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Proceso </a:t>
            </a:r>
            <a:r>
              <a:rPr lang="es-ES" sz="32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de Enmienda </a:t>
            </a:r>
            <a:r>
              <a:rPr lang="es-ES" sz="3200" b="1" spc="50" dirty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s-ES" sz="32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onstitucional </a:t>
            </a:r>
            <a:r>
              <a:rPr lang="es-ES" sz="3200" b="1" spc="50" dirty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(en la </a:t>
            </a:r>
            <a:r>
              <a:rPr lang="es-ES" sz="32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Sesión </a:t>
            </a:r>
            <a:r>
              <a:rPr lang="es-ES" sz="3200" b="1" spc="50" dirty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s-ES" sz="3200" b="1" spc="50" dirty="0" smtClean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onjunta</a:t>
            </a:r>
            <a:r>
              <a:rPr lang="es-ES" sz="3200" b="1" spc="50" dirty="0">
                <a:ln w="11430"/>
                <a:solidFill>
                  <a:srgbClr val="0F07B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spc="50" dirty="0">
              <a:ln w="11430"/>
              <a:solidFill>
                <a:srgbClr val="0F07B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871" y="3511692"/>
            <a:ext cx="335309" cy="463821"/>
          </a:xfrm>
          <a:prstGeom prst="rect">
            <a:avLst/>
          </a:prstGeom>
        </p:spPr>
      </p:pic>
      <p:sp>
        <p:nvSpPr>
          <p:cNvPr id="51" name="สี่เหลี่ยมผืนผ้า 50"/>
          <p:cNvSpPr/>
          <p:nvPr/>
        </p:nvSpPr>
        <p:spPr>
          <a:xfrm>
            <a:off x="7253748" y="3131574"/>
            <a:ext cx="1221722" cy="38100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Espera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por</a:t>
            </a: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en-US" sz="16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días</a:t>
            </a:r>
            <a:endParaRPr lang="th-TH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22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228600"/>
            <a:ext cx="8077200" cy="990600"/>
          </a:xfrm>
          <a:prstGeom prst="round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cross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El </a:t>
            </a:r>
            <a:r>
              <a:rPr lang="en-US" sz="3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Poder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de </a:t>
            </a:r>
            <a:r>
              <a:rPr lang="en-US" sz="3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Controlar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la </a:t>
            </a:r>
            <a:r>
              <a:rPr lang="en-US" sz="36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3600" b="1" dirty="0" err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dministración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del Estado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71600" y="5486400"/>
            <a:ext cx="6938681" cy="685800"/>
          </a:xfrm>
          <a:prstGeom prst="roundRect">
            <a:avLst/>
          </a:prstGeom>
          <a:solidFill>
            <a:srgbClr val="CC99FF"/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Presentación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de 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la </a:t>
            </a:r>
            <a:r>
              <a:rPr lang="en-US" sz="28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</a:t>
            </a:r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oción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para un Debate General</a:t>
            </a:r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4552136"/>
            <a:ext cx="6934200" cy="685800"/>
          </a:xfrm>
          <a:prstGeom prst="roundRect">
            <a:avLst/>
          </a:prstGeom>
          <a:solidFill>
            <a:srgbClr val="CC99FF"/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Establecimiento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Comisiones</a:t>
            </a:r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3589704"/>
            <a:ext cx="6934200" cy="685800"/>
          </a:xfrm>
          <a:prstGeom prst="roundRect">
            <a:avLst/>
          </a:prstGeom>
          <a:solidFill>
            <a:srgbClr val="CC99FF"/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Presentación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Mociones</a:t>
            </a:r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1600" y="2590800"/>
            <a:ext cx="6934200" cy="685800"/>
          </a:xfrm>
          <a:prstGeom prst="roundRect">
            <a:avLst/>
          </a:prstGeom>
          <a:solidFill>
            <a:srgbClr val="CC99FF"/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Interpelación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Pregunta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Parlamentaria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71600" y="1524000"/>
            <a:ext cx="6934200" cy="818336"/>
          </a:xfrm>
          <a:prstGeom prst="roundRect">
            <a:avLst/>
          </a:prstGeom>
          <a:solidFill>
            <a:srgbClr val="CC99FF"/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Reconocimiento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del </a:t>
            </a:r>
            <a:r>
              <a:rPr lang="en-US" sz="28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nuncio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Política</a:t>
            </a:r>
            <a:endParaRPr lang="en-US" sz="28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del </a:t>
            </a:r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Consejo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Ministros</a:t>
            </a:r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268941" y="1754053"/>
            <a:ext cx="978408" cy="484632"/>
          </a:xfrm>
          <a:prstGeom prst="stripedRightArrow">
            <a:avLst/>
          </a:prstGeom>
          <a:solidFill>
            <a:srgbClr val="CC00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23" name="Striped Right Arrow 22"/>
          <p:cNvSpPr/>
          <p:nvPr/>
        </p:nvSpPr>
        <p:spPr>
          <a:xfrm>
            <a:off x="256310" y="2773538"/>
            <a:ext cx="978408" cy="484632"/>
          </a:xfrm>
          <a:prstGeom prst="stripedRightArrow">
            <a:avLst/>
          </a:prstGeom>
          <a:solidFill>
            <a:srgbClr val="CC00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24" name="Striped Right Arrow 23"/>
          <p:cNvSpPr/>
          <p:nvPr/>
        </p:nvSpPr>
        <p:spPr>
          <a:xfrm>
            <a:off x="268941" y="3715370"/>
            <a:ext cx="978408" cy="484632"/>
          </a:xfrm>
          <a:prstGeom prst="stripedRightArrow">
            <a:avLst/>
          </a:prstGeom>
          <a:solidFill>
            <a:srgbClr val="CC00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25" name="Striped Right Arrow 24"/>
          <p:cNvSpPr/>
          <p:nvPr/>
        </p:nvSpPr>
        <p:spPr>
          <a:xfrm>
            <a:off x="256310" y="4652720"/>
            <a:ext cx="978408" cy="484632"/>
          </a:xfrm>
          <a:prstGeom prst="stripedRightArrow">
            <a:avLst/>
          </a:prstGeom>
          <a:solidFill>
            <a:srgbClr val="CC00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26" name="Striped Right Arrow 25"/>
          <p:cNvSpPr/>
          <p:nvPr/>
        </p:nvSpPr>
        <p:spPr>
          <a:xfrm>
            <a:off x="256310" y="5586984"/>
            <a:ext cx="978408" cy="484632"/>
          </a:xfrm>
          <a:prstGeom prst="stripedRightArrow">
            <a:avLst/>
          </a:prstGeom>
          <a:solidFill>
            <a:srgbClr val="CC00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14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8079173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>
                <a:solidFill>
                  <a:srgbClr val="0F6FC6">
                    <a:shade val="75000"/>
                  </a:srgbClr>
                </a:solidFill>
              </a:rPr>
              <a:pPr/>
              <a:t>15</a:t>
            </a:fld>
            <a:endParaRPr lang="hy-AM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2093976" y="3352800"/>
            <a:ext cx="4953000" cy="1447800"/>
          </a:xfrm>
          <a:prstGeom prst="roundRect">
            <a:avLst/>
          </a:prstGeom>
          <a:solidFill>
            <a:srgbClr val="CC99FF"/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La </a:t>
            </a:r>
            <a:r>
              <a:rPr lang="en-US" sz="44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Interpelación</a:t>
            </a:r>
            <a:endParaRPr lang="en-US" sz="4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531876" y="1447800"/>
            <a:ext cx="8077200" cy="990600"/>
          </a:xfrm>
          <a:prstGeom prst="round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cross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El Poder </a:t>
            </a:r>
            <a:r>
              <a:rPr lang="es-E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de </a:t>
            </a:r>
            <a:r>
              <a:rPr lang="es-E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Controlar la Administración del Estado </a:t>
            </a:r>
          </a:p>
        </p:txBody>
      </p:sp>
    </p:spTree>
    <p:extLst>
      <p:ext uri="{BB962C8B-B14F-4D97-AF65-F5344CB8AC3E}">
        <p14:creationId xmlns:p14="http://schemas.microsoft.com/office/powerpoint/2010/main" val="406838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>
                <a:solidFill>
                  <a:srgbClr val="0F6FC6">
                    <a:shade val="75000"/>
                  </a:srgbClr>
                </a:solidFill>
              </a:rPr>
              <a:pPr/>
              <a:t>16</a:t>
            </a:fld>
            <a:endParaRPr lang="hy-AM" dirty="0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8" name="ตัวแทนเนื้อหา 7"/>
          <p:cNvSpPr>
            <a:spLocks noGrp="1"/>
          </p:cNvSpPr>
          <p:nvPr>
            <p:ph idx="1"/>
          </p:nvPr>
        </p:nvSpPr>
        <p:spPr>
          <a:xfrm>
            <a:off x="762000" y="2022079"/>
            <a:ext cx="7696200" cy="407392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h-TH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Una </a:t>
            </a:r>
            <a:r>
              <a:rPr lang="en-US" sz="8000" b="1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interpelación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 </a:t>
            </a:r>
            <a:r>
              <a:rPr lang="en-US" sz="8000" b="1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Pregunta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8000" b="1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Parlamentaria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8000" b="1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es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la </a:t>
            </a:r>
            <a:r>
              <a:rPr lang="en-US" sz="8000" b="1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pregunta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que un </a:t>
            </a:r>
            <a:r>
              <a:rPr lang="en-US" sz="8000" b="1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Miembro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de la </a:t>
            </a:r>
            <a:r>
              <a:rPr lang="es-E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Cámara </a:t>
            </a:r>
            <a:r>
              <a:rPr lang="es-ES" sz="8000" b="1" dirty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 </a:t>
            </a:r>
            <a:r>
              <a:rPr lang="es-E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Diputados o </a:t>
            </a:r>
            <a:r>
              <a:rPr lang="es-ES" sz="8000" b="1" spc="-50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 Senador pregunta al Primer Ministro o cualquier Ministro</a:t>
            </a:r>
            <a:r>
              <a:rPr lang="es-ES" sz="8000" b="1" spc="-30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sobre el trabajo </a:t>
            </a:r>
            <a:r>
              <a:rPr lang="es-E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bajo su </a:t>
            </a:r>
            <a:r>
              <a:rPr lang="es-ES" sz="8000" b="1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responsibilidad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Sin embargo, el Primer </a:t>
            </a:r>
            <a:r>
              <a:rPr lang="en-US" sz="8000" b="1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Ministro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 </a:t>
            </a:r>
            <a:r>
              <a:rPr lang="en-US" sz="8000" b="1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Ministro</a:t>
            </a:r>
            <a:r>
              <a:rPr lang="th-TH" sz="8000" b="1" dirty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8000" b="1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tiene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el </a:t>
            </a:r>
            <a:r>
              <a:rPr lang="en-US" sz="8000" b="1" spc="-40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derecho de no responder </a:t>
            </a:r>
            <a:r>
              <a:rPr lang="en-US" sz="8000" b="1" spc="-40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</a:t>
            </a:r>
            <a:r>
              <a:rPr lang="en-US" sz="8000" b="1" spc="-40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el </a:t>
            </a:r>
            <a:r>
              <a:rPr lang="en-US" sz="8000" b="1" spc="-40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Consejo</a:t>
            </a:r>
            <a:r>
              <a:rPr lang="en-US" sz="8000" b="1" spc="-40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de </a:t>
            </a:r>
            <a:r>
              <a:rPr lang="en-US" sz="8000" b="1" spc="-40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Ministros</a:t>
            </a:r>
            <a:r>
              <a:rPr lang="en-US" sz="8000" b="1" spc="-40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decide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s-E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que </a:t>
            </a:r>
            <a:r>
              <a:rPr lang="es-ES" sz="8000" b="1" dirty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aún no es el momento de revelar </a:t>
            </a:r>
            <a:r>
              <a:rPr lang="es-E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por el motivo que se refiere a la </a:t>
            </a:r>
            <a:r>
              <a:rPr lang="es-ES" sz="8000" b="1" dirty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seguridad </a:t>
            </a:r>
            <a:r>
              <a:rPr lang="es-E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 intereses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8000" b="1" dirty="0" err="1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nacionales</a:t>
            </a:r>
            <a:r>
              <a:rPr lang="en-US" sz="8000" b="1" dirty="0" smtClean="0">
                <a:solidFill>
                  <a:srgbClr val="0F07B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8000" b="1" dirty="0">
              <a:solidFill>
                <a:srgbClr val="0F07B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12"/>
          <p:cNvSpPr/>
          <p:nvPr/>
        </p:nvSpPr>
        <p:spPr>
          <a:xfrm>
            <a:off x="762000" y="914400"/>
            <a:ext cx="4724400" cy="685800"/>
          </a:xfrm>
          <a:prstGeom prst="roundRect">
            <a:avLst/>
          </a:prstGeom>
          <a:solidFill>
            <a:srgbClr val="CC99FF"/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¿</a:t>
            </a:r>
            <a:r>
              <a:rPr lang="en-US" sz="40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Qué</a:t>
            </a:r>
            <a:r>
              <a:rPr lang="en-US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es</a:t>
            </a:r>
            <a:r>
              <a:rPr lang="en-US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una</a:t>
            </a:r>
            <a:r>
              <a:rPr lang="en-US" sz="4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interpelación</a:t>
            </a:r>
            <a:r>
              <a:rPr lang="en-US" sz="4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?</a:t>
            </a:r>
            <a:endParaRPr lang="hy-AM" sz="4000" b="1" dirty="0">
              <a:solidFill>
                <a:prstClr val="black"/>
              </a:solidFill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050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914400" y="1752600"/>
            <a:ext cx="7162800" cy="32004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500"/>
              </a:lnSpc>
              <a:buSzPct val="100000"/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Interpelación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Genera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</a:t>
            </a:r>
            <a:r>
              <a:rPr lang="th-TH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1.1 </a:t>
            </a:r>
            <a:r>
              <a:rPr lang="en-US" b="1" dirty="0" err="1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Interpelación</a:t>
            </a:r>
            <a:r>
              <a:rPr lang="en-US" b="1" dirty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general que </a:t>
            </a:r>
            <a:r>
              <a:rPr lang="en-US" b="1" dirty="0" err="1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debe</a:t>
            </a:r>
            <a:r>
              <a:rPr lang="en-U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err="1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</a:t>
            </a:r>
            <a:r>
              <a:rPr lang="en-U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err="1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respondida</a:t>
            </a:r>
            <a:endParaRPr lang="en-US" b="1" dirty="0" smtClean="0">
              <a:solidFill>
                <a:srgbClr val="0F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ts val="3500"/>
              </a:lnSpc>
              <a:buSzPct val="100000"/>
              <a:buNone/>
            </a:pPr>
            <a:r>
              <a:rPr lang="en-U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b="1" dirty="0" err="1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en</a:t>
            </a:r>
            <a:r>
              <a:rPr lang="en-U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la </a:t>
            </a:r>
            <a:r>
              <a:rPr lang="en-US" b="1" dirty="0" err="1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Gaceta</a:t>
            </a:r>
            <a:r>
              <a:rPr lang="en-U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del </a:t>
            </a:r>
            <a:r>
              <a:rPr lang="en-US" b="1" dirty="0" err="1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Gobierno</a:t>
            </a:r>
            <a:r>
              <a:rPr lang="th-TH" b="1" dirty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1.2 </a:t>
            </a:r>
            <a:r>
              <a:rPr lang="en-US" b="1" dirty="0" err="1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Interpelación</a:t>
            </a:r>
            <a:r>
              <a:rPr lang="en-US" b="1" dirty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general </a:t>
            </a:r>
            <a:r>
              <a:rPr lang="es-ES" b="1" dirty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que </a:t>
            </a:r>
            <a:r>
              <a:rPr lang="es-E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debe ser respondida </a:t>
            </a:r>
            <a:endParaRPr lang="es-ES" b="1" dirty="0" smtClean="0">
              <a:solidFill>
                <a:srgbClr val="0F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ts val="3500"/>
              </a:lnSpc>
              <a:buSzPct val="100000"/>
              <a:buNone/>
            </a:pPr>
            <a:r>
              <a:rPr lang="es-ES" b="1" dirty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s-E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es-E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en </a:t>
            </a:r>
            <a:r>
              <a:rPr lang="es-ES" b="1" dirty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la </a:t>
            </a:r>
            <a:r>
              <a:rPr lang="es-E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Sesión de </a:t>
            </a:r>
            <a:r>
              <a:rPr lang="es-ES" b="1" dirty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la </a:t>
            </a:r>
            <a:r>
              <a:rPr lang="es-ES" b="1" dirty="0" smtClean="0">
                <a:solidFill>
                  <a:srgbClr val="0F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Cámara de Diputados</a:t>
            </a:r>
            <a:endParaRPr lang="en-US" b="1" dirty="0" smtClean="0">
              <a:solidFill>
                <a:srgbClr val="0F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ts val="3500"/>
              </a:lnSpc>
              <a:buSzPct val="100000"/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Interpelación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verbal sin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previo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aviso</a:t>
            </a:r>
            <a:endParaRPr lang="th-TH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>
                <a:solidFill>
                  <a:srgbClr val="0F6FC6">
                    <a:shade val="75000"/>
                  </a:srgbClr>
                </a:solidFill>
              </a:rPr>
              <a:pPr/>
              <a:t>17</a:t>
            </a:fld>
            <a:endParaRPr lang="hy-AM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381000" y="533400"/>
            <a:ext cx="4267200" cy="685800"/>
          </a:xfrm>
          <a:prstGeom prst="roundRect">
            <a:avLst/>
          </a:prstGeom>
          <a:solidFill>
            <a:srgbClr val="CC99FF"/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Tipos</a:t>
            </a:r>
            <a:r>
              <a:rPr lang="en-US" sz="4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de </a:t>
            </a:r>
            <a:r>
              <a:rPr lang="en-US" sz="40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Interpelación</a:t>
            </a:r>
            <a:endParaRPr lang="en-US" sz="4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720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>
                <a:solidFill>
                  <a:srgbClr val="0F6FC6">
                    <a:shade val="75000"/>
                  </a:srgbClr>
                </a:solidFill>
              </a:rPr>
              <a:pPr/>
              <a:t>18</a:t>
            </a:fld>
            <a:endParaRPr lang="hy-AM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2286000" y="3352800"/>
            <a:ext cx="4953000" cy="1447800"/>
          </a:xfrm>
          <a:prstGeom prst="roundRect">
            <a:avLst/>
          </a:prstGeom>
          <a:solidFill>
            <a:srgbClr val="CC99FF"/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El Debate General</a:t>
            </a:r>
            <a:endParaRPr lang="hy-AM" sz="4000" b="1" dirty="0">
              <a:solidFill>
                <a:prstClr val="black"/>
              </a:solidFill>
              <a:cs typeface="TH SarabunPSK" pitchFamily="34" charset="-34"/>
            </a:endParaRPr>
          </a:p>
        </p:txBody>
      </p:sp>
      <p:sp>
        <p:nvSpPr>
          <p:cNvPr id="8" name="Rounded Rectangle 2"/>
          <p:cNvSpPr/>
          <p:nvPr/>
        </p:nvSpPr>
        <p:spPr>
          <a:xfrm>
            <a:off x="723900" y="1752600"/>
            <a:ext cx="8077200" cy="990600"/>
          </a:xfrm>
          <a:prstGeom prst="round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cross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El Poder </a:t>
            </a:r>
            <a:r>
              <a:rPr lang="es-E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de </a:t>
            </a:r>
            <a:r>
              <a:rPr lang="es-E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Controlar la Administración del Estado </a:t>
            </a:r>
          </a:p>
        </p:txBody>
      </p:sp>
    </p:spTree>
    <p:extLst>
      <p:ext uri="{BB962C8B-B14F-4D97-AF65-F5344CB8AC3E}">
        <p14:creationId xmlns:p14="http://schemas.microsoft.com/office/powerpoint/2010/main" val="131537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>
                <a:solidFill>
                  <a:srgbClr val="0F6FC6">
                    <a:shade val="75000"/>
                  </a:srgbClr>
                </a:solidFill>
              </a:rPr>
              <a:pPr/>
              <a:t>19</a:t>
            </a:fld>
            <a:endParaRPr lang="hy-AM" dirty="0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8" name="ตัวแทนเนื้อหา 7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0261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SzPct val="100000"/>
              <a:buAutoNum type="arabicPeriod"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El Debate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General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sobre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la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Moción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Censura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SzPct val="100000"/>
              <a:buAutoNum type="arabicPeriod"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El Debate General </a:t>
            </a:r>
            <a:r>
              <a:rPr lang="es-E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sobre </a:t>
            </a:r>
            <a:r>
              <a:rPr lang="es-E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 moción para </a:t>
            </a:r>
            <a:r>
              <a:rPr lang="es-E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investigar sobre los hechos o para recomendar los cuestiones sin aprobar </a:t>
            </a:r>
            <a:r>
              <a:rPr lang="es-E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una resolución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SzPct val="100000"/>
              <a:buAutoNum type="arabicPeriod"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El Debate General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en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el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Senado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s-E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 </a:t>
            </a:r>
            <a:r>
              <a:rPr lang="es-E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el propósito de solicitar </a:t>
            </a:r>
            <a:r>
              <a:rPr lang="es-E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al </a:t>
            </a:r>
            <a:r>
              <a:rPr lang="es-E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Consejo de Ministros </a:t>
            </a:r>
            <a:r>
              <a:rPr lang="es-E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que brinde declaraciones de hecho o explique problemas </a:t>
            </a:r>
            <a:r>
              <a:rPr lang="es-E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importantes en la Administración </a:t>
            </a:r>
            <a:r>
              <a:rPr lang="es-E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Estatal sin </a:t>
            </a:r>
            <a:r>
              <a:rPr lang="es-E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aprobar una </a:t>
            </a:r>
            <a:r>
              <a:rPr lang="es-E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resolución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SzPct val="100000"/>
              <a:buAutoNum type="arabicPeriod"/>
            </a:pP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El Debate General </a:t>
            </a:r>
            <a:r>
              <a:rPr lang="es-E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en </a:t>
            </a:r>
            <a:r>
              <a:rPr lang="es-E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 Sesión Conjunta de la Asamblea </a:t>
            </a:r>
            <a:r>
              <a:rPr lang="es-E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Nacional i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niciado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por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el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Líder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la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Oposi</a:t>
            </a:r>
            <a:r>
              <a:rPr lang="es-E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ción</a:t>
            </a:r>
            <a:r>
              <a:rPr lang="es-E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en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la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Cámara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de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Diputados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381000" y="304800"/>
            <a:ext cx="3581400" cy="685800"/>
          </a:xfrm>
          <a:prstGeom prst="roundRect">
            <a:avLst/>
          </a:prstGeom>
          <a:solidFill>
            <a:srgbClr val="CC99FF"/>
          </a:solidFill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Tipos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de Debate General</a:t>
            </a:r>
            <a:endParaRPr lang="hy-AM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168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7"/>
          <p:cNvSpPr>
            <a:spLocks noChangeArrowheads="1"/>
          </p:cNvSpPr>
          <p:nvPr/>
        </p:nvSpPr>
        <p:spPr bwMode="auto">
          <a:xfrm>
            <a:off x="2819400" y="277090"/>
            <a:ext cx="3581400" cy="101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lvl="0" algn="ctr">
              <a:defRPr/>
            </a:pPr>
            <a:r>
              <a:rPr lang="es-ES" sz="2400" b="1" kern="0" dirty="0" smtClean="0">
                <a:solidFill>
                  <a:prstClr val="white"/>
                </a:solidFill>
                <a:latin typeface="Trebuchet MS" panose="020B0603020202020204"/>
                <a:cs typeface="TH SarabunPSK" pitchFamily="34" charset="-34"/>
              </a:rPr>
              <a:t>La Asamblea Nacional</a:t>
            </a:r>
            <a:endParaRPr lang="hy-AM" sz="2400" b="1" kern="0" dirty="0">
              <a:solidFill>
                <a:prstClr val="white"/>
              </a:solidFill>
              <a:cs typeface="TH SarabunPSK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05400" y="2819400"/>
            <a:ext cx="3657600" cy="609600"/>
          </a:xfrm>
          <a:prstGeom prst="round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Presidente del Senado</a:t>
            </a:r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1726" y="3753618"/>
            <a:ext cx="1759529" cy="13102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it-IT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it-IT" sz="2400" b="1" baseline="30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er</a:t>
            </a:r>
            <a:r>
              <a:rPr lang="it-IT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it-IT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Vicepresidente</a:t>
            </a:r>
            <a:endParaRPr lang="it-IT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6999" y="3753618"/>
            <a:ext cx="1766455" cy="12963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500"/>
              </a:lnSpc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s-ES" sz="2400" b="1" baseline="30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Vicepresidente</a:t>
            </a:r>
            <a:endParaRPr lang="hy-AM" sz="2400" b="1" dirty="0">
              <a:solidFill>
                <a:prstClr val="black"/>
              </a:solidFill>
              <a:cs typeface="TH SarabunPSK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76800" y="3789225"/>
            <a:ext cx="1828800" cy="1295400"/>
          </a:xfrm>
          <a:prstGeom prst="roundRect">
            <a:avLst/>
          </a:prstGeom>
          <a:solidFill>
            <a:srgbClr val="CC99FF"/>
          </a:solid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cross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s-ES" sz="2400" b="1" baseline="30000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er</a:t>
            </a: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Vicepresidente</a:t>
            </a:r>
            <a:endParaRPr lang="hy-AM" sz="24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48946" y="3810005"/>
            <a:ext cx="1842654" cy="1295400"/>
          </a:xfrm>
          <a:prstGeom prst="roundRect">
            <a:avLst/>
          </a:prstGeom>
          <a:solidFill>
            <a:srgbClr val="CC99FF"/>
          </a:solid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s-ES" sz="2400" b="1" baseline="300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Vicepresidente</a:t>
            </a:r>
            <a:endParaRPr lang="hy-AM" sz="24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3400" y="5299365"/>
            <a:ext cx="35052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Secretario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General</a:t>
            </a:r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57800" y="5334000"/>
            <a:ext cx="3505200" cy="457200"/>
          </a:xfrm>
          <a:prstGeom prst="roundRect">
            <a:avLst/>
          </a:prstGeom>
          <a:solidFill>
            <a:srgbClr val="CC99FF"/>
          </a:solidFill>
          <a:ln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hardEdg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Secretario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General</a:t>
            </a:r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" y="6005950"/>
            <a:ext cx="4357255" cy="5472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5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 </a:t>
            </a:r>
            <a:r>
              <a:rPr lang="es-ES" sz="245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Secretaría </a:t>
            </a:r>
            <a:r>
              <a:rPr lang="es-ES" sz="245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 la Cámara de Diputados</a:t>
            </a:r>
            <a:endParaRPr lang="hy-AM" sz="245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3000" y="6019805"/>
            <a:ext cx="4114800" cy="533400"/>
          </a:xfrm>
          <a:prstGeom prst="roundRect">
            <a:avLst/>
          </a:prstGeom>
          <a:solidFill>
            <a:srgbClr val="CC99FF"/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 Secretaría </a:t>
            </a:r>
            <a:r>
              <a:rPr lang="es-ES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del Senado</a:t>
            </a:r>
            <a:endParaRPr lang="es-E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00255" y="1620013"/>
            <a:ext cx="2819400" cy="943071"/>
          </a:xfrm>
          <a:prstGeom prst="roundRect">
            <a:avLst/>
          </a:prstGeom>
          <a:solidFill>
            <a:srgbClr val="CC99FF"/>
          </a:solid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cross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El Senado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6002966" y="4367645"/>
            <a:ext cx="19050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23167" y="2133600"/>
            <a:ext cx="1752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180605" y="1714500"/>
            <a:ext cx="8382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05345" y="3553690"/>
            <a:ext cx="22860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6620" y="3574470"/>
            <a:ext cx="22860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6847610" y="2677390"/>
            <a:ext cx="228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2171700" y="2691245"/>
            <a:ext cx="228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1371600" y="4343400"/>
            <a:ext cx="18288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2178625" y="5857010"/>
            <a:ext cx="228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6851799" y="5901792"/>
            <a:ext cx="228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1084120" y="367492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377045" y="3647210"/>
            <a:ext cx="228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1097975" y="3643021"/>
            <a:ext cx="228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5753100" y="3674920"/>
            <a:ext cx="228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8001248" y="3695700"/>
            <a:ext cx="228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2</a:t>
            </a:fld>
            <a:endParaRPr lang="hy-AM"/>
          </a:p>
        </p:txBody>
      </p:sp>
      <p:sp>
        <p:nvSpPr>
          <p:cNvPr id="31" name="Rounded Rectangle 17"/>
          <p:cNvSpPr/>
          <p:nvPr/>
        </p:nvSpPr>
        <p:spPr>
          <a:xfrm>
            <a:off x="152400" y="2791690"/>
            <a:ext cx="4294906" cy="62345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</a:t>
            </a:r>
            <a:r>
              <a:rPr lang="es-E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Presidente </a:t>
            </a: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de la </a:t>
            </a:r>
            <a:r>
              <a:rPr lang="es-E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Cámara de </a:t>
            </a: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Diputados</a:t>
            </a:r>
            <a:endParaRPr lang="es-E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32" name="Rounded Rectangle 17"/>
          <p:cNvSpPr/>
          <p:nvPr/>
        </p:nvSpPr>
        <p:spPr>
          <a:xfrm>
            <a:off x="646897" y="1631563"/>
            <a:ext cx="3315503" cy="9038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s-ES" sz="3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La </a:t>
            </a:r>
            <a:r>
              <a:rPr lang="es-ES" sz="3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Cámara </a:t>
            </a:r>
            <a:r>
              <a:rPr lang="es-ES" sz="3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de Diputados</a:t>
            </a:r>
            <a:endParaRPr lang="es-ES" sz="3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457200"/>
            <a:ext cx="8077200" cy="762000"/>
          </a:xfrm>
          <a:prstGeom prst="round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cross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El </a:t>
            </a:r>
            <a:r>
              <a:rPr lang="en-US" sz="3600" b="1" dirty="0" err="1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Poder</a:t>
            </a:r>
            <a:r>
              <a:rPr lang="en-US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de </a:t>
            </a:r>
            <a:r>
              <a:rPr lang="en-US" sz="3600" b="1" dirty="0" err="1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Aprobar</a:t>
            </a:r>
            <a:r>
              <a:rPr lang="en-US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Asuntos</a:t>
            </a:r>
            <a:r>
              <a:rPr lang="en-US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Importantes</a:t>
            </a:r>
            <a:r>
              <a:rPr lang="en-US" sz="36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hy-AM" sz="3600" b="1" dirty="0">
              <a:solidFill>
                <a:prstClr val="white"/>
              </a:solidFill>
              <a:cs typeface="TH SarabunPSK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304800" y="1863435"/>
            <a:ext cx="8049490" cy="3622965"/>
            <a:chOff x="256310" y="1406235"/>
            <a:chExt cx="8049490" cy="3622965"/>
          </a:xfrm>
        </p:grpSpPr>
        <p:sp>
          <p:nvSpPr>
            <p:cNvPr id="11" name="Rounded Rectangle 10"/>
            <p:cNvSpPr/>
            <p:nvPr/>
          </p:nvSpPr>
          <p:spPr>
            <a:xfrm>
              <a:off x="1371600" y="4114800"/>
              <a:ext cx="6934200" cy="914400"/>
            </a:xfrm>
            <a:prstGeom prst="roundRect">
              <a:avLst/>
            </a:prstGeom>
            <a:solidFill>
              <a:srgbClr val="CC99FF"/>
            </a:solidFill>
            <a:ln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28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Aprobación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de </a:t>
              </a:r>
              <a:r>
                <a:rPr lang="es-E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una </a:t>
              </a:r>
              <a:r>
                <a:rPr lang="es-ES" sz="28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persona para </a:t>
              </a:r>
              <a:r>
                <a:rPr lang="es-E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ocupar cualquier cargo </a:t>
              </a:r>
              <a:r>
                <a:rPr lang="en-US" sz="28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según</a:t>
              </a:r>
              <a:r>
                <a:rPr lang="es-E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las </a:t>
              </a:r>
              <a:r>
                <a:rPr lang="es-ES" sz="28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disposiciones de la Constitución</a:t>
              </a:r>
              <a:endParaRPr lang="hy-AM" sz="2800" b="1" dirty="0">
                <a:solidFill>
                  <a:prstClr val="black"/>
                </a:solidFill>
                <a:cs typeface="TH SarabunPSK" pitchFamily="34" charset="-34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71600" y="3235035"/>
              <a:ext cx="6934200" cy="685800"/>
            </a:xfrm>
            <a:prstGeom prst="roundRect">
              <a:avLst/>
            </a:prstGeom>
            <a:solidFill>
              <a:srgbClr val="CC99FF"/>
            </a:solidFill>
            <a:ln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Aprobación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8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de la </a:t>
              </a:r>
              <a:r>
                <a:rPr lang="en-US" sz="2800" b="1" dirty="0" err="1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D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eclaración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8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de G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uerra</a:t>
              </a:r>
              <a:endParaRPr lang="hy-AM" sz="2800" b="1" dirty="0">
                <a:solidFill>
                  <a:prstClr val="black"/>
                </a:solidFill>
                <a:cs typeface="TH SarabunPSK" pitchFamily="34" charset="-34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71600" y="2396835"/>
              <a:ext cx="6934200" cy="685800"/>
            </a:xfrm>
            <a:prstGeom prst="roundRect">
              <a:avLst/>
            </a:prstGeom>
            <a:solidFill>
              <a:srgbClr val="CC99FF"/>
            </a:solidFill>
            <a:ln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Aprobación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de la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Prórroga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8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de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una</a:t>
              </a:r>
              <a:r>
                <a:rPr lang="en-US" sz="2800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Sesión</a:t>
              </a:r>
              <a:endParaRPr lang="hy-AM" sz="2800" b="1" dirty="0">
                <a:solidFill>
                  <a:prstClr val="black"/>
                </a:solidFill>
                <a:cs typeface="TH SarabunPSK" pitchFamily="34" charset="-34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71600" y="1406235"/>
              <a:ext cx="6934200" cy="879765"/>
            </a:xfrm>
            <a:prstGeom prst="roundRect">
              <a:avLst/>
            </a:prstGeom>
            <a:solidFill>
              <a:srgbClr val="CC99FF"/>
            </a:solidFill>
            <a:ln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28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Aprobación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del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nombramiento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de la persona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apropriada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como</a:t>
              </a:r>
              <a:r>
                <a:rPr lang="en-US" sz="2800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 el Primer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Ministro</a:t>
              </a:r>
              <a:endParaRPr lang="hy-AM" sz="2800" b="1" dirty="0">
                <a:solidFill>
                  <a:prstClr val="black"/>
                </a:solidFill>
                <a:cs typeface="TH SarabunPSK" pitchFamily="34" charset="-34"/>
              </a:endParaRPr>
            </a:p>
          </p:txBody>
        </p:sp>
        <p:sp>
          <p:nvSpPr>
            <p:cNvPr id="22" name="Striped Right Arrow 21"/>
            <p:cNvSpPr/>
            <p:nvPr/>
          </p:nvSpPr>
          <p:spPr>
            <a:xfrm>
              <a:off x="304800" y="1676400"/>
              <a:ext cx="978408" cy="484632"/>
            </a:xfrm>
            <a:prstGeom prst="stripedRightArrow">
              <a:avLst/>
            </a:prstGeom>
            <a:solidFill>
              <a:srgbClr val="CC00FF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>
                <a:solidFill>
                  <a:prstClr val="white"/>
                </a:solidFill>
              </a:endParaRPr>
            </a:p>
          </p:txBody>
        </p:sp>
        <p:sp>
          <p:nvSpPr>
            <p:cNvPr id="23" name="Striped Right Arrow 22"/>
            <p:cNvSpPr/>
            <p:nvPr/>
          </p:nvSpPr>
          <p:spPr>
            <a:xfrm>
              <a:off x="304800" y="2590800"/>
              <a:ext cx="978408" cy="484632"/>
            </a:xfrm>
            <a:prstGeom prst="stripedRightArrow">
              <a:avLst/>
            </a:prstGeom>
            <a:solidFill>
              <a:srgbClr val="CC00FF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>
                <a:solidFill>
                  <a:prstClr val="white"/>
                </a:solidFill>
              </a:endParaRPr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304800" y="3401290"/>
              <a:ext cx="978408" cy="484632"/>
            </a:xfrm>
            <a:prstGeom prst="stripedRightArrow">
              <a:avLst/>
            </a:prstGeom>
            <a:solidFill>
              <a:srgbClr val="CC00FF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>
                <a:solidFill>
                  <a:prstClr val="white"/>
                </a:solidFill>
              </a:endParaRPr>
            </a:p>
          </p:txBody>
        </p:sp>
        <p:sp>
          <p:nvSpPr>
            <p:cNvPr id="25" name="Striped Right Arrow 24"/>
            <p:cNvSpPr/>
            <p:nvPr/>
          </p:nvSpPr>
          <p:spPr>
            <a:xfrm>
              <a:off x="256310" y="4239490"/>
              <a:ext cx="978408" cy="484632"/>
            </a:xfrm>
            <a:prstGeom prst="stripedRightArrow">
              <a:avLst/>
            </a:prstGeom>
            <a:solidFill>
              <a:srgbClr val="CC00FF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>
                <a:solidFill>
                  <a:prstClr val="white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>
                <a:solidFill>
                  <a:srgbClr val="0F6FC6">
                    <a:shade val="75000"/>
                  </a:srgbClr>
                </a:solidFill>
              </a:rPr>
              <a:pPr/>
              <a:t>20</a:t>
            </a:fld>
            <a:endParaRPr lang="hy-AM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740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2183689" y="554288"/>
            <a:ext cx="4329559" cy="838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El </a:t>
            </a:r>
            <a:r>
              <a:rPr lang="en-US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Salón</a:t>
            </a:r>
            <a:r>
              <a:rPr lang="en-U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de </a:t>
            </a:r>
            <a:r>
              <a:rPr lang="en-US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Sesiones</a:t>
            </a:r>
            <a:endParaRPr lang="th-TH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21</a:t>
            </a:fld>
            <a:endParaRPr lang="hy-AM"/>
          </a:p>
        </p:txBody>
      </p:sp>
      <p:grpSp>
        <p:nvGrpSpPr>
          <p:cNvPr id="6" name="กลุ่ม 5"/>
          <p:cNvGrpSpPr/>
          <p:nvPr/>
        </p:nvGrpSpPr>
        <p:grpSpPr>
          <a:xfrm>
            <a:off x="533399" y="1925053"/>
            <a:ext cx="8366126" cy="3637547"/>
            <a:chOff x="755649" y="188913"/>
            <a:chExt cx="8137526" cy="2879725"/>
          </a:xfrm>
        </p:grpSpPr>
        <p:pic>
          <p:nvPicPr>
            <p:cNvPr id="7" name="รูปภาพ 5" descr="ห้องประชุม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654" y="188913"/>
              <a:ext cx="4891780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8"/>
            <p:cNvSpPr txBox="1"/>
            <p:nvPr/>
          </p:nvSpPr>
          <p:spPr>
            <a:xfrm>
              <a:off x="755649" y="749566"/>
              <a:ext cx="2808288" cy="2680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Asiento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del 1</a:t>
              </a:r>
              <a:r>
                <a:rPr lang="en-US" sz="1600" b="1" baseline="30000" dirty="0" smtClean="0">
                  <a:latin typeface="TH SarabunPSK" pitchFamily="34" charset="-34"/>
                  <a:cs typeface="TH SarabunPSK" pitchFamily="34" charset="-34"/>
                </a:rPr>
                <a:t>er 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Vicepresidente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19"/>
            <p:cNvSpPr txBox="1"/>
            <p:nvPr/>
          </p:nvSpPr>
          <p:spPr>
            <a:xfrm>
              <a:off x="6084888" y="749566"/>
              <a:ext cx="2808287" cy="2680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Asiento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del 2</a:t>
              </a:r>
              <a:r>
                <a:rPr lang="en-US" sz="1600" b="1" baseline="30000" dirty="0" smtClean="0">
                  <a:latin typeface="TH SarabunPSK" pitchFamily="34" charset="-34"/>
                  <a:cs typeface="TH SarabunPSK" pitchFamily="34" charset="-34"/>
                </a:rPr>
                <a:t>o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Vicepresidente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TextBox 20"/>
            <p:cNvSpPr txBox="1"/>
            <p:nvPr/>
          </p:nvSpPr>
          <p:spPr>
            <a:xfrm>
              <a:off x="6084888" y="236193"/>
              <a:ext cx="2808287" cy="4016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lnSpc>
                  <a:spcPts val="155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Asiento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del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Presidente</a:t>
              </a:r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/</a:t>
              </a:r>
              <a:endParaRPr lang="en-US" sz="16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algn="ctr" fontAlgn="auto">
                <a:lnSpc>
                  <a:spcPts val="155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Asiento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del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Presidente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Interino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1" name="ลูกศรเชื่อมต่อแบบตรง 10"/>
            <p:cNvCxnSpPr/>
            <p:nvPr/>
          </p:nvCxnSpPr>
          <p:spPr>
            <a:xfrm>
              <a:off x="3568700" y="914400"/>
              <a:ext cx="774700" cy="642938"/>
            </a:xfrm>
            <a:prstGeom prst="straightConnector1">
              <a:avLst/>
            </a:prstGeom>
            <a:ln w="19050">
              <a:solidFill>
                <a:srgbClr val="CC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ลูกศรเชื่อมต่อแบบตรง 11"/>
            <p:cNvCxnSpPr/>
            <p:nvPr/>
          </p:nvCxnSpPr>
          <p:spPr>
            <a:xfrm flipH="1">
              <a:off x="4572001" y="533400"/>
              <a:ext cx="1523999" cy="1023938"/>
            </a:xfrm>
            <a:prstGeom prst="straightConnector1">
              <a:avLst/>
            </a:prstGeom>
            <a:ln w="19050">
              <a:solidFill>
                <a:srgbClr val="CC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ลูกศรเชื่อมต่อแบบตรง 12"/>
            <p:cNvCxnSpPr>
              <a:stCxn id="9" idx="1"/>
            </p:cNvCxnSpPr>
            <p:nvPr/>
          </p:nvCxnSpPr>
          <p:spPr>
            <a:xfrm flipH="1">
              <a:off x="4754565" y="883577"/>
              <a:ext cx="1330322" cy="667676"/>
            </a:xfrm>
            <a:prstGeom prst="straightConnector1">
              <a:avLst/>
            </a:prstGeom>
            <a:ln w="19050">
              <a:solidFill>
                <a:srgbClr val="CC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9"/>
            <p:cNvSpPr txBox="1"/>
            <p:nvPr/>
          </p:nvSpPr>
          <p:spPr>
            <a:xfrm>
              <a:off x="6609709" y="1054894"/>
              <a:ext cx="2233612" cy="5641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lnSpc>
                  <a:spcPts val="155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Los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Asientos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de las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Comisiones</a:t>
              </a:r>
              <a:r>
                <a:rPr lang="th-TH" sz="1600" b="1" dirty="0" smtClean="0">
                  <a:latin typeface="TH SarabunPSK" pitchFamily="34" charset="-34"/>
                  <a:cs typeface="TH SarabunPSK" pitchFamily="34" charset="-34"/>
                </a:rPr>
                <a:t>/</a:t>
              </a:r>
              <a:endParaRPr lang="en-US" sz="1600" b="1" dirty="0" smtClean="0">
                <a:latin typeface="TH SarabunPSK" pitchFamily="34" charset="-34"/>
                <a:cs typeface="TH SarabunPSK" pitchFamily="34" charset="-34"/>
              </a:endParaRPr>
            </a:p>
            <a:p>
              <a:pPr algn="ctr" fontAlgn="auto">
                <a:lnSpc>
                  <a:spcPts val="155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Los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Asientos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para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los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Representantes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de </a:t>
              </a:r>
              <a:r>
                <a:rPr lang="en-US" sz="1600" b="1" dirty="0" err="1">
                  <a:latin typeface="TH SarabunPSK" pitchFamily="34" charset="-34"/>
                  <a:cs typeface="TH SarabunPSK" pitchFamily="34" charset="-34"/>
                </a:rPr>
                <a:t>Organización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30"/>
            <p:cNvSpPr txBox="1"/>
            <p:nvPr/>
          </p:nvSpPr>
          <p:spPr>
            <a:xfrm>
              <a:off x="755649" y="1495801"/>
              <a:ext cx="2141539" cy="2456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Los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Asientos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de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los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Ministros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TextBox 31"/>
            <p:cNvSpPr txBox="1"/>
            <p:nvPr/>
          </p:nvSpPr>
          <p:spPr>
            <a:xfrm>
              <a:off x="1331913" y="1171841"/>
              <a:ext cx="2281732" cy="2680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Asiento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del Primer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Ministro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7" name="ลูกศรเชื่อมต่อแบบตรง 16"/>
            <p:cNvCxnSpPr/>
            <p:nvPr/>
          </p:nvCxnSpPr>
          <p:spPr>
            <a:xfrm>
              <a:off x="3635375" y="1341438"/>
              <a:ext cx="360363" cy="287337"/>
            </a:xfrm>
            <a:prstGeom prst="straightConnector1">
              <a:avLst/>
            </a:prstGeom>
            <a:ln w="19050">
              <a:solidFill>
                <a:srgbClr val="CC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ลูกศรเชื่อมต่อแบบตรง 17"/>
            <p:cNvCxnSpPr>
              <a:stCxn id="15" idx="3"/>
            </p:cNvCxnSpPr>
            <p:nvPr/>
          </p:nvCxnSpPr>
          <p:spPr>
            <a:xfrm>
              <a:off x="2897188" y="1618646"/>
              <a:ext cx="665162" cy="120048"/>
            </a:xfrm>
            <a:prstGeom prst="straightConnector1">
              <a:avLst/>
            </a:prstGeom>
            <a:ln w="19050">
              <a:solidFill>
                <a:srgbClr val="CC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ลูกศรเชื่อมต่อแบบตรง 18"/>
            <p:cNvCxnSpPr>
              <a:stCxn id="14" idx="1"/>
            </p:cNvCxnSpPr>
            <p:nvPr/>
          </p:nvCxnSpPr>
          <p:spPr>
            <a:xfrm flipH="1">
              <a:off x="5746110" y="1336952"/>
              <a:ext cx="863600" cy="308492"/>
            </a:xfrm>
            <a:prstGeom prst="straightConnector1">
              <a:avLst/>
            </a:prstGeom>
            <a:ln w="19050">
              <a:solidFill>
                <a:srgbClr val="CC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42"/>
            <p:cNvSpPr txBox="1"/>
            <p:nvPr/>
          </p:nvSpPr>
          <p:spPr>
            <a:xfrm>
              <a:off x="6671617" y="1780860"/>
              <a:ext cx="1728787" cy="2680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Secretario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General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1" name="ลูกศรเชื่อมต่อแบบตรง 20"/>
            <p:cNvCxnSpPr>
              <a:stCxn id="20" idx="1"/>
            </p:cNvCxnSpPr>
            <p:nvPr/>
          </p:nvCxnSpPr>
          <p:spPr>
            <a:xfrm flipH="1" flipV="1">
              <a:off x="4859338" y="1772774"/>
              <a:ext cx="1812279" cy="142097"/>
            </a:xfrm>
            <a:prstGeom prst="straightConnector1">
              <a:avLst/>
            </a:prstGeom>
            <a:ln w="19050">
              <a:solidFill>
                <a:srgbClr val="CC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46"/>
            <p:cNvSpPr txBox="1"/>
            <p:nvPr/>
          </p:nvSpPr>
          <p:spPr>
            <a:xfrm>
              <a:off x="1331913" y="1952625"/>
              <a:ext cx="2127250" cy="2680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Secretario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General </a:t>
              </a:r>
              <a:r>
                <a:rPr lang="en-US" sz="1600" b="1" dirty="0" err="1">
                  <a:latin typeface="TH SarabunPSK" pitchFamily="34" charset="-34"/>
                  <a:cs typeface="TH SarabunPSK" pitchFamily="34" charset="-34"/>
                </a:rPr>
                <a:t>Adjunto</a:t>
              </a: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4" name="ลูกศรเชื่อมต่อแบบตรง 23"/>
            <p:cNvCxnSpPr>
              <a:stCxn id="22" idx="3"/>
            </p:cNvCxnSpPr>
            <p:nvPr/>
          </p:nvCxnSpPr>
          <p:spPr>
            <a:xfrm flipV="1">
              <a:off x="3459163" y="1773239"/>
              <a:ext cx="825500" cy="313396"/>
            </a:xfrm>
            <a:prstGeom prst="straightConnector1">
              <a:avLst/>
            </a:prstGeom>
            <a:ln w="19050">
              <a:solidFill>
                <a:srgbClr val="CC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56"/>
            <p:cNvSpPr txBox="1"/>
            <p:nvPr/>
          </p:nvSpPr>
          <p:spPr>
            <a:xfrm>
              <a:off x="3568700" y="2173288"/>
              <a:ext cx="1411669" cy="726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55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Los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oficiales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del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Departamento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de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Procedimientos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 err="1">
                  <a:latin typeface="TH SarabunPSK" pitchFamily="34" charset="-34"/>
                  <a:cs typeface="TH SarabunPSK" pitchFamily="34" charset="-34"/>
                </a:rPr>
                <a:t>P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arlamentarios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6" name="ลูกศรเชื่อมต่อแบบตรง 25"/>
            <p:cNvCxnSpPr>
              <a:stCxn id="25" idx="0"/>
            </p:cNvCxnSpPr>
            <p:nvPr/>
          </p:nvCxnSpPr>
          <p:spPr>
            <a:xfrm flipV="1">
              <a:off x="4274534" y="1989141"/>
              <a:ext cx="10128" cy="18414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61"/>
            <p:cNvSpPr txBox="1"/>
            <p:nvPr/>
          </p:nvSpPr>
          <p:spPr>
            <a:xfrm>
              <a:off x="5098074" y="2154238"/>
              <a:ext cx="1512888" cy="726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lnSpc>
                  <a:spcPts val="155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Los </a:t>
              </a:r>
              <a:r>
                <a:rPr lang="en-US" sz="1600" b="1" dirty="0" err="1">
                  <a:latin typeface="TH SarabunPSK" pitchFamily="34" charset="-34"/>
                  <a:cs typeface="TH SarabunPSK" pitchFamily="34" charset="-34"/>
                </a:rPr>
                <a:t>o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ficiales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del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Departamento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de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Minutos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y </a:t>
              </a:r>
              <a:r>
                <a:rPr lang="en-US" sz="16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E</a:t>
              </a:r>
              <a:r>
                <a:rPr lang="en-US" sz="1600" b="1" dirty="0" err="1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stenografía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28" name="ลูกศรเชื่อมต่อแบบตรง 27"/>
            <p:cNvCxnSpPr/>
            <p:nvPr/>
          </p:nvCxnSpPr>
          <p:spPr>
            <a:xfrm rot="16200000" flipV="1">
              <a:off x="5246688" y="2025650"/>
              <a:ext cx="144462" cy="71438"/>
            </a:xfrm>
            <a:prstGeom prst="straightConnector1">
              <a:avLst/>
            </a:prstGeom>
            <a:ln w="19050">
              <a:solidFill>
                <a:srgbClr val="CCFF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ลูกศรเชื่อมต่อแบบตรง 28"/>
            <p:cNvCxnSpPr/>
            <p:nvPr/>
          </p:nvCxnSpPr>
          <p:spPr>
            <a:xfrm>
              <a:off x="3789363" y="1982788"/>
              <a:ext cx="1079500" cy="158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14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22</a:t>
            </a:fld>
            <a:endParaRPr lang="hy-AM"/>
          </a:p>
        </p:txBody>
      </p:sp>
      <p:grpSp>
        <p:nvGrpSpPr>
          <p:cNvPr id="7" name="กลุ่ม 6"/>
          <p:cNvGrpSpPr/>
          <p:nvPr/>
        </p:nvGrpSpPr>
        <p:grpSpPr>
          <a:xfrm>
            <a:off x="1371600" y="1797240"/>
            <a:ext cx="6381750" cy="3659654"/>
            <a:chOff x="171450" y="3357563"/>
            <a:chExt cx="4160838" cy="3024187"/>
          </a:xfrm>
        </p:grpSpPr>
        <p:pic>
          <p:nvPicPr>
            <p:cNvPr id="8" name="รูปภาพ 6" descr="ห้องประชุม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3357563"/>
              <a:ext cx="4160838" cy="302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7"/>
            <p:cNvSpPr txBox="1"/>
            <p:nvPr/>
          </p:nvSpPr>
          <p:spPr>
            <a:xfrm>
              <a:off x="2712562" y="3446611"/>
              <a:ext cx="1135330" cy="4154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La Sala de Control de </a:t>
              </a: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istema </a:t>
              </a: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de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Votación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TextBox 21"/>
            <p:cNvSpPr txBox="1"/>
            <p:nvPr/>
          </p:nvSpPr>
          <p:spPr>
            <a:xfrm>
              <a:off x="205943" y="3468111"/>
              <a:ext cx="859777" cy="4192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latin typeface="TH SarabunPSK" pitchFamily="34" charset="-34"/>
                  <a:cs typeface="TH SarabunPSK" pitchFamily="34" charset="-34"/>
                </a:rPr>
                <a:t>El Intérprete </a:t>
              </a:r>
              <a:r>
                <a:rPr lang="es-ES" sz="1600" b="1" dirty="0">
                  <a:latin typeface="TH SarabunPSK" pitchFamily="34" charset="-34"/>
                  <a:cs typeface="TH SarabunPSK" pitchFamily="34" charset="-34"/>
                </a:rPr>
                <a:t>de </a:t>
              </a:r>
              <a:r>
                <a:rPr lang="es-ES" sz="1600" b="1" dirty="0" smtClean="0">
                  <a:latin typeface="TH SarabunPSK" pitchFamily="34" charset="-34"/>
                  <a:cs typeface="TH SarabunPSK" pitchFamily="34" charset="-34"/>
                </a:rPr>
                <a:t>Lengua </a:t>
              </a:r>
              <a:r>
                <a:rPr lang="es-ES" sz="1600" b="1" dirty="0">
                  <a:latin typeface="TH SarabunPSK" pitchFamily="34" charset="-34"/>
                  <a:cs typeface="TH SarabunPSK" pitchFamily="34" charset="-34"/>
                </a:rPr>
                <a:t>de </a:t>
              </a:r>
              <a:r>
                <a:rPr lang="es-ES" sz="1600" b="1" dirty="0" smtClean="0">
                  <a:latin typeface="TH SarabunPSK" pitchFamily="34" charset="-34"/>
                  <a:cs typeface="TH SarabunPSK" pitchFamily="34" charset="-34"/>
                </a:rPr>
                <a:t>Signos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TextBox 32"/>
            <p:cNvSpPr txBox="1"/>
            <p:nvPr/>
          </p:nvSpPr>
          <p:spPr>
            <a:xfrm>
              <a:off x="1115401" y="3468111"/>
              <a:ext cx="592165" cy="41928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La Cadena Nacional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3" name="ลูกศรเชื่อมต่อแบบตรง 12"/>
            <p:cNvCxnSpPr/>
            <p:nvPr/>
          </p:nvCxnSpPr>
          <p:spPr>
            <a:xfrm>
              <a:off x="849312" y="3886200"/>
              <a:ext cx="0" cy="2127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ลูกศรเชื่อมต่อแบบตรง 14"/>
            <p:cNvCxnSpPr/>
            <p:nvPr/>
          </p:nvCxnSpPr>
          <p:spPr>
            <a:xfrm rot="5400000">
              <a:off x="2664619" y="3969544"/>
              <a:ext cx="2159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ลูกศรเชื่อมต่อแบบตรง 15"/>
            <p:cNvCxnSpPr/>
            <p:nvPr/>
          </p:nvCxnSpPr>
          <p:spPr>
            <a:xfrm>
              <a:off x="1371600" y="3886200"/>
              <a:ext cx="0" cy="2127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สี่เหลี่ยมผืนผ้า 16"/>
          <p:cNvSpPr/>
          <p:nvPr/>
        </p:nvSpPr>
        <p:spPr>
          <a:xfrm>
            <a:off x="4051665" y="3244334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comunicación</a:t>
            </a:r>
            <a:endParaRPr lang="th-TH" dirty="0"/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>
            <a:off x="4513218" y="2452813"/>
            <a:ext cx="0" cy="25742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2"/>
          <p:cNvSpPr txBox="1"/>
          <p:nvPr/>
        </p:nvSpPr>
        <p:spPr>
          <a:xfrm>
            <a:off x="3837712" y="1918713"/>
            <a:ext cx="1230470" cy="4849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Los </a:t>
            </a:r>
            <a:r>
              <a:rPr lang="en-US" sz="1600" b="1" dirty="0" err="1" smtClean="0">
                <a:latin typeface="TH SarabunPSK" pitchFamily="34" charset="-34"/>
                <a:cs typeface="TH SarabunPSK" pitchFamily="34" charset="-34"/>
              </a:rPr>
              <a:t>Medios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de  </a:t>
            </a:r>
            <a:r>
              <a:rPr lang="en-US" sz="1600" b="1" dirty="0" err="1" smtClean="0">
                <a:latin typeface="TH SarabunPSK" pitchFamily="34" charset="-34"/>
                <a:cs typeface="TH SarabunPSK" pitchFamily="34" charset="-34"/>
              </a:rPr>
              <a:t>Comunicación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36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23</a:t>
            </a:fld>
            <a:endParaRPr lang="hy-AM"/>
          </a:p>
        </p:txBody>
      </p:sp>
      <p:grpSp>
        <p:nvGrpSpPr>
          <p:cNvPr id="6" name="กลุ่ม 5"/>
          <p:cNvGrpSpPr/>
          <p:nvPr/>
        </p:nvGrpSpPr>
        <p:grpSpPr>
          <a:xfrm>
            <a:off x="1447800" y="1305845"/>
            <a:ext cx="6448425" cy="4085306"/>
            <a:chOff x="4643438" y="3357563"/>
            <a:chExt cx="4243387" cy="3024187"/>
          </a:xfrm>
        </p:grpSpPr>
        <p:pic>
          <p:nvPicPr>
            <p:cNvPr id="7" name="รูปภาพ 7" descr="ห้องประชุม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3357563"/>
              <a:ext cx="4243387" cy="302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3"/>
            <p:cNvSpPr txBox="1"/>
            <p:nvPr/>
          </p:nvSpPr>
          <p:spPr>
            <a:xfrm>
              <a:off x="5397024" y="3961029"/>
              <a:ext cx="1402811" cy="2107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Los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Medios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de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Comunicación</a:t>
              </a:r>
              <a:endParaRPr lang="en-US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26"/>
            <p:cNvSpPr txBox="1"/>
            <p:nvPr/>
          </p:nvSpPr>
          <p:spPr>
            <a:xfrm>
              <a:off x="7021126" y="3641954"/>
              <a:ext cx="799976" cy="35898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La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Tribuna</a:t>
              </a:r>
              <a:r>
                <a:rPr lang="en-US" sz="16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del </a:t>
              </a:r>
              <a:r>
                <a:rPr lang="en-US" sz="1600" b="1" dirty="0" err="1" smtClean="0">
                  <a:latin typeface="TH SarabunPSK" pitchFamily="34" charset="-34"/>
                  <a:cs typeface="TH SarabunPSK" pitchFamily="34" charset="-34"/>
                </a:rPr>
                <a:t>Público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0" name="ลูกศรเชื่อมต่อแบบตรง 9"/>
            <p:cNvCxnSpPr/>
            <p:nvPr/>
          </p:nvCxnSpPr>
          <p:spPr>
            <a:xfrm>
              <a:off x="7567613" y="4003675"/>
              <a:ext cx="12700" cy="3905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ลูกศรเชื่อมต่อแบบตรง 10"/>
            <p:cNvCxnSpPr/>
            <p:nvPr/>
          </p:nvCxnSpPr>
          <p:spPr>
            <a:xfrm rot="5400000">
              <a:off x="5998369" y="4293394"/>
              <a:ext cx="2159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5"/>
            <p:cNvSpPr txBox="1"/>
            <p:nvPr/>
          </p:nvSpPr>
          <p:spPr>
            <a:xfrm>
              <a:off x="7906913" y="3605894"/>
              <a:ext cx="939795" cy="353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TH SarabunPSK" pitchFamily="34" charset="-34"/>
                  <a:cs typeface="TH SarabunPSK" pitchFamily="34" charset="-34"/>
                </a:rPr>
                <a:t>La Sala de Control de Sistema</a:t>
              </a:r>
              <a:endParaRPr lang="th-TH" sz="1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13" name="ลูกศรเชื่อมต่อแบบตรง 12"/>
            <p:cNvCxnSpPr/>
            <p:nvPr/>
          </p:nvCxnSpPr>
          <p:spPr>
            <a:xfrm rot="5400000">
              <a:off x="7970044" y="4069557"/>
              <a:ext cx="215900" cy="1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78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รูปภาพ 5" descr="07292011034146837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105"/>
            <a:ext cx="4894263" cy="679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2283728104"/>
              </p:ext>
            </p:extLst>
          </p:nvPr>
        </p:nvGraphicFramePr>
        <p:xfrm>
          <a:off x="5175126" y="291504"/>
          <a:ext cx="3672408" cy="610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24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847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7414" y="410954"/>
            <a:ext cx="7640785" cy="838200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itchFamily="34" charset="-34"/>
              </a:rPr>
              <a:t>La Sesión Conjunta de la Asamblea Nacional</a:t>
            </a:r>
            <a:endParaRPr lang="hy-AM" sz="4000" b="1" dirty="0">
              <a:solidFill>
                <a:schemeClr val="bg1"/>
              </a:solidFill>
              <a:cs typeface="TH SarabunPSK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1200" y="1371600"/>
            <a:ext cx="5046521" cy="988157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Presidente de la Cámara de Diputados </a:t>
            </a:r>
            <a:r>
              <a:rPr lang="es-E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ejerce como </a:t>
            </a:r>
            <a:r>
              <a:rPr lang="es-E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 Presidente de la Asamblea Nacional</a:t>
            </a:r>
            <a:endParaRPr lang="hy-AM" sz="24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16279" y="2438400"/>
            <a:ext cx="4876800" cy="921325"/>
          </a:xfrm>
          <a:prstGeom prst="round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Presidente </a:t>
            </a: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del Senado </a:t>
            </a:r>
            <a:r>
              <a:rPr lang="es-E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ejerce </a:t>
            </a:r>
            <a:r>
              <a:rPr lang="es-E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como </a:t>
            </a:r>
            <a:r>
              <a:rPr lang="es-E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 Vice Presidente de la Asamblea </a:t>
            </a:r>
            <a:r>
              <a:rPr lang="es-E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Nacional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24060" y="3581400"/>
            <a:ext cx="3643740" cy="921325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Senadores</a:t>
            </a:r>
            <a:endParaRPr lang="en-US" sz="2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s-ES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Miembros de la Asamblea Nacional</a:t>
            </a:r>
            <a:r>
              <a:rPr lang="en-US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hy-AM" sz="22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1" y="4572000"/>
            <a:ext cx="3581400" cy="921325"/>
          </a:xfrm>
          <a:prstGeom prst="roundRect">
            <a:avLst/>
          </a:pr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Secretario General </a:t>
            </a:r>
            <a:r>
              <a:rPr lang="es-E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de la Cámara de </a:t>
            </a: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Diputados </a:t>
            </a:r>
            <a:r>
              <a:rPr lang="es-E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ejerce </a:t>
            </a:r>
            <a:r>
              <a:rPr lang="es-E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como </a:t>
            </a: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Secretario </a:t>
            </a:r>
            <a:r>
              <a:rPr lang="es-E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General </a:t>
            </a: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de la Asamblea Nacional</a:t>
            </a:r>
            <a:endParaRPr lang="hy-AM" sz="20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5638800"/>
            <a:ext cx="3962400" cy="1014423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000"/>
              </a:lnSpc>
            </a:pP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Secretario General del Senado </a:t>
            </a:r>
            <a:r>
              <a:rPr lang="es-E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ejerce </a:t>
            </a:r>
            <a:r>
              <a:rPr lang="es-ES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como</a:t>
            </a:r>
            <a:r>
              <a:rPr lang="es-E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e</a:t>
            </a: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 Vice Secretario </a:t>
            </a:r>
            <a:r>
              <a:rPr lang="es-E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General </a:t>
            </a: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de la Asamblea </a:t>
            </a:r>
            <a:r>
              <a:rPr lang="es-E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Nacional</a:t>
            </a:r>
          </a:p>
          <a:p>
            <a:pPr algn="ctr"/>
            <a:endParaRPr lang="hy-AM" sz="20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7" name="Quad Arrow 16"/>
          <p:cNvSpPr/>
          <p:nvPr/>
        </p:nvSpPr>
        <p:spPr>
          <a:xfrm>
            <a:off x="4156365" y="3429000"/>
            <a:ext cx="1216152" cy="1216152"/>
          </a:xfrm>
          <a:prstGeom prst="quadArrow">
            <a:avLst/>
          </a:prstGeom>
          <a:solidFill>
            <a:srgbClr val="FF99CC"/>
          </a:solidFill>
          <a:ln>
            <a:solidFill>
              <a:srgbClr val="9900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3</a:t>
            </a:fld>
            <a:endParaRPr lang="hy-AM"/>
          </a:p>
        </p:txBody>
      </p:sp>
      <p:sp>
        <p:nvSpPr>
          <p:cNvPr id="12" name="Rounded Rectangle 4"/>
          <p:cNvSpPr/>
          <p:nvPr/>
        </p:nvSpPr>
        <p:spPr>
          <a:xfrm>
            <a:off x="304800" y="3480493"/>
            <a:ext cx="3800022" cy="988157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2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Miembros de la Cámara de Diputados  (Miembros de la Asamblea Nacional</a:t>
            </a:r>
            <a:r>
              <a:rPr lang="es-ES" sz="2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s-ES" sz="2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1252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4</a:t>
            </a:fld>
            <a:endParaRPr lang="hy-AM"/>
          </a:p>
        </p:txBody>
      </p:sp>
      <p:sp>
        <p:nvSpPr>
          <p:cNvPr id="7" name="Right Arrow 6"/>
          <p:cNvSpPr/>
          <p:nvPr/>
        </p:nvSpPr>
        <p:spPr>
          <a:xfrm>
            <a:off x="381000" y="2410968"/>
            <a:ext cx="680532" cy="484632"/>
          </a:xfrm>
          <a:prstGeom prst="rightArrow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2202359"/>
            <a:ext cx="754416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H SarabunPSK" pitchFamily="34" charset="-34"/>
                <a:cs typeface="TH SarabunPSK" pitchFamily="34" charset="-34"/>
              </a:rPr>
              <a:t>La Elaboración de los Proyectos de Ley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143000" y="3040559"/>
            <a:ext cx="784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El Control de la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dministraci</a:t>
            </a:r>
            <a:r>
              <a:rPr lang="es-E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ón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del Estado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143000" y="3878759"/>
            <a:ext cx="8001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La Aprobación de los Asuntos Importantes</a:t>
            </a:r>
            <a:endParaRPr lang="th-TH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ight Arrow 6"/>
          <p:cNvSpPr/>
          <p:nvPr/>
        </p:nvSpPr>
        <p:spPr>
          <a:xfrm>
            <a:off x="381000" y="3172968"/>
            <a:ext cx="680532" cy="484632"/>
          </a:xfrm>
          <a:prstGeom prst="rightArrow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21" name="Right Arrow 6"/>
          <p:cNvSpPr/>
          <p:nvPr/>
        </p:nvSpPr>
        <p:spPr>
          <a:xfrm>
            <a:off x="381000" y="4087368"/>
            <a:ext cx="680532" cy="484632"/>
          </a:xfrm>
          <a:prstGeom prst="rightArrow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7" name="Rounded Rectangle 3"/>
          <p:cNvSpPr/>
          <p:nvPr/>
        </p:nvSpPr>
        <p:spPr>
          <a:xfrm>
            <a:off x="2147445" y="381000"/>
            <a:ext cx="5181600" cy="12192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El Poder y los Deberes de la Asamblea Nacional</a:t>
            </a:r>
            <a:endParaRPr lang="hy-AM" sz="4400" b="1" dirty="0">
              <a:solidFill>
                <a:schemeClr val="bg1"/>
              </a:solidFill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4208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5</a:t>
            </a:fld>
            <a:endParaRPr lang="hy-AM"/>
          </a:p>
        </p:txBody>
      </p:sp>
      <p:sp>
        <p:nvSpPr>
          <p:cNvPr id="4" name="Striped Right Arrow 3"/>
          <p:cNvSpPr/>
          <p:nvPr/>
        </p:nvSpPr>
        <p:spPr>
          <a:xfrm>
            <a:off x="858980" y="1863440"/>
            <a:ext cx="914400" cy="533400"/>
          </a:xfrm>
          <a:prstGeom prst="striped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 dirty="0"/>
          </a:p>
        </p:txBody>
      </p:sp>
      <p:sp>
        <p:nvSpPr>
          <p:cNvPr id="5" name="Striped Right Arrow 4"/>
          <p:cNvSpPr/>
          <p:nvPr/>
        </p:nvSpPr>
        <p:spPr>
          <a:xfrm>
            <a:off x="845125" y="3048000"/>
            <a:ext cx="914400" cy="533400"/>
          </a:xfrm>
          <a:prstGeom prst="striped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6" name="Striped Right Arrow 5"/>
          <p:cNvSpPr/>
          <p:nvPr/>
        </p:nvSpPr>
        <p:spPr>
          <a:xfrm>
            <a:off x="817420" y="4225635"/>
            <a:ext cx="914400" cy="533400"/>
          </a:xfrm>
          <a:prstGeom prst="striped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8" name="Rounded Rectangle 7"/>
          <p:cNvSpPr/>
          <p:nvPr/>
        </p:nvSpPr>
        <p:spPr>
          <a:xfrm>
            <a:off x="2133600" y="1828800"/>
            <a:ext cx="6400800" cy="838200"/>
          </a:xfrm>
          <a:prstGeom prst="roundRect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es-E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La Promulgación de los Proyectos de Ley </a:t>
            </a:r>
          </a:p>
          <a:p>
            <a:pPr algn="ctr">
              <a:lnSpc>
                <a:spcPts val="2900"/>
              </a:lnSpc>
            </a:pPr>
            <a:r>
              <a:rPr lang="es-E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y los Proyectos de Ley Orgánica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40525" y="2971800"/>
            <a:ext cx="6400800" cy="685800"/>
          </a:xfrm>
          <a:prstGeom prst="roundRect">
            <a:avLst/>
          </a:prstGeom>
          <a:solidFill>
            <a:srgbClr val="FF99CC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La Enmienda Constitucional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54380" y="4038600"/>
            <a:ext cx="6400800" cy="685800"/>
          </a:xfrm>
          <a:prstGeom prst="roundRect">
            <a:avLst/>
          </a:prstGeom>
          <a:solidFill>
            <a:srgbClr val="FF99CC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 Aprobación del Decreto de Emergencia</a:t>
            </a:r>
            <a:endParaRPr lang="hy-AM" sz="28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3" name="Rounded Rectangle 2"/>
          <p:cNvSpPr>
            <a:spLocks noGrp="1"/>
          </p:cNvSpPr>
          <p:nvPr>
            <p:ph type="title"/>
          </p:nvPr>
        </p:nvSpPr>
        <p:spPr>
          <a:xfrm>
            <a:off x="2514600" y="457200"/>
            <a:ext cx="5599814" cy="838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cross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none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cap="none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El </a:t>
            </a:r>
            <a:r>
              <a:rPr lang="en-US" sz="4000" b="1" cap="none" dirty="0" err="1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Poder</a:t>
            </a:r>
            <a:r>
              <a:rPr lang="en-US" sz="4000" b="1" cap="none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4000" b="1" cap="none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Legislativo</a:t>
            </a:r>
            <a:endParaRPr lang="hy-AM" sz="4000" b="1" cap="none" dirty="0">
              <a:solidFill>
                <a:schemeClr val="bg1"/>
              </a:solidFill>
              <a:effectLst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27621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6</a:t>
            </a:fld>
            <a:endParaRPr lang="hy-AM"/>
          </a:p>
        </p:txBody>
      </p:sp>
      <p:sp>
        <p:nvSpPr>
          <p:cNvPr id="8" name="Rounded Rectangle 7"/>
          <p:cNvSpPr/>
          <p:nvPr/>
        </p:nvSpPr>
        <p:spPr>
          <a:xfrm>
            <a:off x="685800" y="2971800"/>
            <a:ext cx="7924800" cy="1447800"/>
          </a:xfrm>
          <a:prstGeom prst="roundRect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La Promulgación </a:t>
            </a:r>
            <a:r>
              <a:rPr lang="es-E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de los Proyectos de </a:t>
            </a:r>
            <a:r>
              <a:rPr lang="es-E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</a:t>
            </a:r>
          </a:p>
          <a:p>
            <a:pPr algn="ctr"/>
            <a:r>
              <a:rPr lang="es-E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y los </a:t>
            </a:r>
            <a:r>
              <a:rPr lang="es-ES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Proyectos de Ley Orgánica</a:t>
            </a:r>
          </a:p>
        </p:txBody>
      </p:sp>
      <p:sp>
        <p:nvSpPr>
          <p:cNvPr id="13" name="Rounded Rectangle 2"/>
          <p:cNvSpPr>
            <a:spLocks noGrp="1"/>
          </p:cNvSpPr>
          <p:nvPr>
            <p:ph type="title"/>
          </p:nvPr>
        </p:nvSpPr>
        <p:spPr>
          <a:xfrm>
            <a:off x="1848293" y="1447800"/>
            <a:ext cx="5599814" cy="838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 prst="cross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s-ES" sz="4800" b="1" cap="none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El Poder Legislativo</a:t>
            </a:r>
            <a:endParaRPr lang="hy-AM" sz="4800" b="1" cap="none" dirty="0">
              <a:solidFill>
                <a:schemeClr val="bg1"/>
              </a:solidFill>
              <a:effectLst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90203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5846" y="2438400"/>
            <a:ext cx="7770953" cy="3657600"/>
          </a:xfrm>
          <a:prstGeom prst="round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El Consejo de Ministros</a:t>
            </a:r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Los Miembros de la Cámara de Diputados – no menos de 20 Diputado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s</a:t>
            </a:r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Los Votantes Elegibles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- no </a:t>
            </a: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menos de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10,000 </a:t>
            </a:r>
            <a:r>
              <a:rPr lang="en-US" sz="3000" b="1" dirty="0" err="1" smtClean="0">
                <a:latin typeface="TH SarabunPSK" pitchFamily="34" charset="-34"/>
                <a:cs typeface="TH SarabunPSK" pitchFamily="34" charset="-34"/>
              </a:rPr>
              <a:t>votantes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, se </a:t>
            </a:r>
            <a:r>
              <a:rPr lang="en-US" sz="3000" b="1" dirty="0" err="1" smtClean="0">
                <a:latin typeface="TH SarabunPSK" pitchFamily="34" charset="-34"/>
                <a:cs typeface="TH SarabunPSK" pitchFamily="34" charset="-34"/>
              </a:rPr>
              <a:t>puede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000" b="1" dirty="0" err="1" smtClean="0">
                <a:latin typeface="TH SarabunPSK" pitchFamily="34" charset="-34"/>
                <a:cs typeface="TH SarabunPSK" pitchFamily="34" charset="-34"/>
              </a:rPr>
              <a:t>presentar</a:t>
            </a:r>
            <a:r>
              <a:rPr lang="en-US" sz="3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000" b="1" dirty="0" err="1">
                <a:latin typeface="TH SarabunPSK" pitchFamily="34" charset="-34"/>
                <a:cs typeface="TH SarabunPSK" pitchFamily="34" charset="-34"/>
              </a:rPr>
              <a:t>sólo</a:t>
            </a:r>
            <a:r>
              <a:rPr lang="en-US" sz="3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un proyecto de ley orgánica bajo de Capítulo III Los Derechos y las Libertades del los tailandeses o Capítulo V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 Los </a:t>
            </a:r>
            <a:r>
              <a:rPr lang="en-US" sz="3000" b="1" dirty="0" err="1" smtClean="0">
                <a:latin typeface="TH SarabunPSK" pitchFamily="34" charset="-34"/>
                <a:cs typeface="TH SarabunPSK" pitchFamily="34" charset="-34"/>
              </a:rPr>
              <a:t>Deberes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del Estado</a:t>
            </a:r>
            <a:endParaRPr lang="hy-AM" sz="3000" b="1" dirty="0"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33400" y="1600200"/>
            <a:ext cx="8305800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300" b="1" spc="50" dirty="0" smtClean="0">
                <a:ln w="11430"/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Aquellos que pueden presentar un proyecto de ley</a:t>
            </a:r>
            <a:r>
              <a:rPr lang="en-US" sz="3300" b="1" spc="50" dirty="0" smtClean="0">
                <a:ln w="11430"/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300" b="1" spc="50" dirty="0" smtClean="0">
                <a:ln w="11430"/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son</a:t>
            </a:r>
            <a:endParaRPr lang="th-TH" sz="3300" b="1" cap="none" spc="50" dirty="0">
              <a:ln w="11430"/>
              <a:solidFill>
                <a:srgbClr val="0F07B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400" y="304800"/>
            <a:ext cx="882004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7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El Proceso </a:t>
            </a:r>
            <a:r>
              <a:rPr lang="es-ES" sz="4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de Promulgar un Proyecto de Ley</a:t>
            </a:r>
            <a:endParaRPr lang="es-ES" sz="47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7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2684453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6549" y="1059870"/>
            <a:ext cx="1371600" cy="762000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Consejo de Ministros</a:t>
            </a:r>
            <a:endParaRPr lang="hy-AM" sz="20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64794" y="1066800"/>
            <a:ext cx="2373806" cy="7620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Los </a:t>
            </a: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Miembros de la Cámara de Diputados </a:t>
            </a:r>
          </a:p>
          <a:p>
            <a:pPr algn="ctr">
              <a:lnSpc>
                <a:spcPts val="16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s-E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No menos de 20 Diputados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hy-AM" sz="16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91000" y="1040099"/>
            <a:ext cx="1905794" cy="101730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s-E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Los Votantes </a:t>
            </a:r>
            <a:r>
              <a:rPr lang="es-ES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Eligibles</a:t>
            </a:r>
            <a:r>
              <a:rPr lang="es-E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(No</a:t>
            </a:r>
            <a:r>
              <a:rPr lang="es-E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menos de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10,000 </a:t>
            </a:r>
            <a:r>
              <a:rPr lang="es-E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votantes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hy-AM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66164" y="1108360"/>
            <a:ext cx="2430171" cy="969820"/>
          </a:xfrm>
          <a:prstGeom prst="roundRect">
            <a:avLst/>
          </a:prstGeom>
          <a:solidFill>
            <a:srgbClr val="33CC33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Proyecto de Ley se publica en la Gaceta y se convierte en un Acto</a:t>
            </a:r>
            <a:endParaRPr lang="hy-AM" sz="20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3492798"/>
            <a:ext cx="2438400" cy="4572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La </a:t>
            </a:r>
            <a:r>
              <a:rPr lang="es-ES" sz="2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Cámara de Diputados</a:t>
            </a:r>
            <a:endParaRPr lang="hy-AM" sz="20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2491565"/>
            <a:ext cx="2514600" cy="76200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Presentar el </a:t>
            </a:r>
            <a:r>
              <a:rPr lang="es-E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royecto de </a:t>
            </a:r>
            <a:r>
              <a:rPr lang="es-E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Ley </a:t>
            </a: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Orgánica</a:t>
            </a:r>
            <a:endParaRPr lang="es-E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199864"/>
            <a:ext cx="2438400" cy="4572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s-ES" sz="1600" b="1" baseline="30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ra</a:t>
            </a:r>
            <a:r>
              <a:rPr lang="es-E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Lectura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s-ES" sz="1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Aprobar o Rechazar el principio del Proyecto de Ley</a:t>
            </a:r>
            <a:endParaRPr lang="hy-AM" sz="1600" b="1" dirty="0">
              <a:solidFill>
                <a:schemeClr val="bg1"/>
              </a:solidFill>
              <a:cs typeface="TH SarabunPSK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199" y="4906930"/>
            <a:ext cx="2922181" cy="914400"/>
          </a:xfrm>
          <a:prstGeom prst="roundRect">
            <a:avLst/>
          </a:prstGeom>
          <a:solidFill>
            <a:srgbClr val="6699FF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s-ES" sz="1600" b="1" baseline="30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da</a:t>
            </a:r>
            <a:r>
              <a:rPr lang="es-E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Lectura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La </a:t>
            </a:r>
            <a:r>
              <a:rPr lang="en-US" sz="16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Comisión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considera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Proyecto de Ley y </a:t>
            </a:r>
            <a:r>
              <a:rPr lang="es-E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la Cámara de </a:t>
            </a:r>
            <a:r>
              <a:rPr lang="es-E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Diputados lo considera por sección</a:t>
            </a:r>
            <a:endParaRPr lang="hy-AM" sz="16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6071196"/>
            <a:ext cx="2473035" cy="533400"/>
          </a:xfrm>
          <a:prstGeom prst="roundRect">
            <a:avLst/>
          </a:prstGeom>
          <a:solidFill>
            <a:srgbClr val="66CCFF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s-ES" b="1" baseline="30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ra</a:t>
            </a:r>
            <a:r>
              <a:rPr lang="es-E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Lectura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s-E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Aprobar el Proyecto </a:t>
            </a:r>
            <a:r>
              <a:rPr lang="es-ES" b="1" spc="3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de</a:t>
            </a:r>
            <a:r>
              <a:rPr lang="es-E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Ley</a:t>
            </a:r>
            <a:endParaRPr lang="hy-AM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2068" y="2348345"/>
            <a:ext cx="3094097" cy="101831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Presentar un proyecto de ley</a:t>
            </a:r>
            <a:endParaRPr lang="th-TH" sz="195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lnSpc>
                <a:spcPts val="1900"/>
              </a:lnSpc>
            </a:pPr>
            <a:r>
              <a:rPr lang="th-TH" sz="19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s-ES" sz="19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solo bajo de Capítulo III y Capítulo V de la Constitución</a:t>
            </a:r>
            <a:r>
              <a:rPr lang="th-TH" sz="19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hy-AM" sz="195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81400" y="3581400"/>
            <a:ext cx="1981200" cy="4572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</a:t>
            </a:r>
            <a:r>
              <a:rPr lang="es-E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Presidente del Congreso Nacional</a:t>
            </a:r>
            <a:endParaRPr lang="hy-AM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53690" y="4190999"/>
            <a:ext cx="2237510" cy="543967"/>
          </a:xfrm>
          <a:prstGeom prst="roundRect">
            <a:avLst/>
          </a:prstGeom>
          <a:solidFill>
            <a:srgbClr val="FF5050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Desaprobar 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--&gt;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el proyecto de ley </a:t>
            </a:r>
            <a:r>
              <a:rPr lang="es-E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será </a:t>
            </a:r>
            <a:r>
              <a:rPr lang="es-E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prescrito</a:t>
            </a:r>
            <a:endParaRPr lang="hy-AM" b="1" dirty="0">
              <a:solidFill>
                <a:schemeClr val="bg1"/>
              </a:solidFill>
              <a:cs typeface="TH SarabunPSK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74859" y="5334000"/>
            <a:ext cx="2644941" cy="524358"/>
          </a:xfrm>
          <a:prstGeom prst="roundRect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50"/>
              </a:lnSpc>
            </a:pP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Rechazar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--&gt;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el proyecto de ley </a:t>
            </a:r>
            <a:r>
              <a:rPr lang="es-E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será </a:t>
            </a:r>
            <a:r>
              <a:rPr lang="es-E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prescrito</a:t>
            </a:r>
            <a:endParaRPr lang="hy-AM" b="1" dirty="0">
              <a:solidFill>
                <a:schemeClr val="bg1"/>
              </a:solidFill>
              <a:cs typeface="TH SarabunPSK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6600" y="6021569"/>
            <a:ext cx="1080655" cy="4572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Aprobar</a:t>
            </a:r>
            <a:endParaRPr lang="hy-AM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76800" y="6096000"/>
            <a:ext cx="1066800" cy="457200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El Senado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hy-AM" b="1" dirty="0">
              <a:solidFill>
                <a:schemeClr val="bg1"/>
              </a:solidFill>
              <a:cs typeface="TH SarabunPSK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53200" y="2445325"/>
            <a:ext cx="2286000" cy="56111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Rey firma </a:t>
            </a:r>
          </a:p>
          <a:p>
            <a:pPr algn="ctr">
              <a:lnSpc>
                <a:spcPts val="16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</a:t>
            </a:r>
            <a:r>
              <a:rPr lang="es-E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s-E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royecto de Ley</a:t>
            </a:r>
            <a:endParaRPr lang="hy-AM" sz="200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51612" y="3259280"/>
            <a:ext cx="2273728" cy="661555"/>
          </a:xfrm>
          <a:prstGeom prst="roundRect">
            <a:avLst/>
          </a:prstGeom>
          <a:solidFill>
            <a:srgbClr val="996600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es-ES" sz="1850" b="1" spc="-10" dirty="0" smtClean="0">
                <a:latin typeface="TH SarabunPSK" pitchFamily="34" charset="-34"/>
                <a:cs typeface="TH SarabunPSK" pitchFamily="34" charset="-34"/>
              </a:rPr>
              <a:t>El Primer Ministro presenta el Proyecto de Ley al Rey</a:t>
            </a:r>
            <a:r>
              <a:rPr lang="th-TH" sz="1850" b="1" spc="-1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hy-AM" sz="1850" b="1" dirty="0">
              <a:cs typeface="TH SarabunPSK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53200" y="4163290"/>
            <a:ext cx="2272140" cy="457200"/>
          </a:xfrm>
          <a:prstGeom prst="round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6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s-ES" sz="1650" b="1" baseline="30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ra</a:t>
            </a:r>
            <a:r>
              <a:rPr lang="es-ES" sz="16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Lectura</a:t>
            </a:r>
            <a:r>
              <a:rPr lang="en-US" sz="16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s-ES" sz="16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Aprobar el Proyecto de Ley</a:t>
            </a:r>
            <a:r>
              <a:rPr lang="en-US" sz="16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hy-AM" sz="1650" b="1" dirty="0">
              <a:solidFill>
                <a:schemeClr val="tx1"/>
              </a:solidFill>
              <a:cs typeface="TH SarabunPSK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66165" y="4828310"/>
            <a:ext cx="2570015" cy="914400"/>
          </a:xfrm>
          <a:prstGeom prst="round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6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s-ES" sz="1650" b="1" baseline="30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da</a:t>
            </a:r>
            <a:r>
              <a:rPr lang="es-ES" sz="16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Lectura</a:t>
            </a:r>
            <a:r>
              <a:rPr lang="en-US" sz="16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s-ES" sz="165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La Comisión considera el Proyecto de Ley y </a:t>
            </a:r>
            <a:r>
              <a:rPr lang="es-ES" sz="16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El Senado </a:t>
            </a:r>
            <a:r>
              <a:rPr lang="es-ES" sz="165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lo considera por </a:t>
            </a:r>
            <a:r>
              <a:rPr lang="es-ES" sz="165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sección</a:t>
            </a:r>
            <a:endParaRPr lang="es-ES" sz="165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14214" y="5985164"/>
            <a:ext cx="2524458" cy="644235"/>
          </a:xfrm>
          <a:prstGeom prst="roundRect">
            <a:avLst/>
          </a:prstGeom>
          <a:solidFill>
            <a:srgbClr val="FF66FF"/>
          </a:soli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s-E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s-ES" sz="1600" b="1" baseline="30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ra</a:t>
            </a:r>
            <a:r>
              <a:rPr lang="es-E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Lectura</a:t>
            </a:r>
            <a:r>
              <a:rPr lang="en-U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es-ES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Aprobar o Rechazar el principio del Proyecto de Ley</a:t>
            </a:r>
            <a:endParaRPr lang="hy-AM" sz="1600" b="1" dirty="0">
              <a:solidFill>
                <a:schemeClr val="bg1"/>
              </a:solidFill>
              <a:cs typeface="TH SarabunPSK" pitchFamily="34" charset="-34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537732" y="2143439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981994" y="2132806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027612" y="2195151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1486694" y="33139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1486694" y="3346291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1486694" y="4781203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1486694" y="4052871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1486694" y="5924203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4458494" y="3466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032846" y="5560828"/>
            <a:ext cx="342014" cy="3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>
            <a:off x="2743200" y="37338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743200" y="44196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 flipH="1" flipV="1">
            <a:off x="7581105" y="58285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 flipH="1" flipV="1">
            <a:off x="7582694" y="4013561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7573382" y="3109551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7544594" y="225057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 flipH="1" flipV="1">
            <a:off x="7581105" y="4699361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สี่เหลี่ยมผืนผ้า 46"/>
          <p:cNvSpPr/>
          <p:nvPr/>
        </p:nvSpPr>
        <p:spPr>
          <a:xfrm>
            <a:off x="129668" y="56703"/>
            <a:ext cx="9002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El Proceso de Promulgar un Proyecto de Ley</a:t>
            </a:r>
            <a:endParaRPr lang="th-TH" sz="4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4" name="Straight Connector 38"/>
          <p:cNvCxnSpPr/>
          <p:nvPr/>
        </p:nvCxnSpPr>
        <p:spPr>
          <a:xfrm flipV="1">
            <a:off x="3048794" y="556260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8"/>
          <p:cNvCxnSpPr/>
          <p:nvPr/>
        </p:nvCxnSpPr>
        <p:spPr>
          <a:xfrm>
            <a:off x="2768023" y="6239525"/>
            <a:ext cx="230358" cy="1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7"/>
          <p:cNvCxnSpPr/>
          <p:nvPr/>
        </p:nvCxnSpPr>
        <p:spPr>
          <a:xfrm>
            <a:off x="2961167" y="6237767"/>
            <a:ext cx="342014" cy="3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7"/>
          <p:cNvCxnSpPr/>
          <p:nvPr/>
        </p:nvCxnSpPr>
        <p:spPr>
          <a:xfrm>
            <a:off x="4343400" y="6283659"/>
            <a:ext cx="5706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7"/>
          <p:cNvCxnSpPr/>
          <p:nvPr/>
        </p:nvCxnSpPr>
        <p:spPr>
          <a:xfrm>
            <a:off x="5943600" y="6282068"/>
            <a:ext cx="5706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8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3336177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5847" y="2971800"/>
            <a:ext cx="7543800" cy="3429000"/>
          </a:xfrm>
          <a:prstGeom prst="round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El Consejo de Ministros en recomen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dación del Tribunal </a:t>
            </a: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Supremo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, el Tribunal </a:t>
            </a: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Constitucional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 o un </a:t>
            </a: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Órgano Independiente relativo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     </a:t>
            </a:r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Los Miembros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de la </a:t>
            </a: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Cámara de Diputados – Al no menos de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un </a:t>
            </a:r>
            <a:r>
              <a:rPr lang="es-ES" sz="3000" b="1" dirty="0" smtClean="0">
                <a:latin typeface="TH SarabunPSK" pitchFamily="34" charset="-34"/>
                <a:cs typeface="TH SarabunPSK" pitchFamily="34" charset="-34"/>
              </a:rPr>
              <a:t>décimo del número total de Diputados existentes de la Cámara</a:t>
            </a:r>
            <a:endParaRPr lang="th-TH" sz="3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2400" y="2250757"/>
            <a:ext cx="883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11430"/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Aquellos que pueden </a:t>
            </a:r>
            <a:r>
              <a:rPr lang="es-ES" sz="2800" b="1" spc="50" dirty="0">
                <a:ln w="11430"/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hacer </a:t>
            </a:r>
            <a:r>
              <a:rPr lang="es-ES" sz="2800" b="1" spc="50" dirty="0" smtClean="0">
                <a:ln w="11430"/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una proposición o un </a:t>
            </a:r>
            <a:r>
              <a:rPr lang="es-ES" sz="2800" b="1" spc="50" dirty="0">
                <a:ln w="11430"/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proyecto de </a:t>
            </a:r>
            <a:r>
              <a:rPr lang="es-ES" sz="2800" b="1" spc="50" dirty="0" smtClean="0">
                <a:ln w="11430"/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ley </a:t>
            </a:r>
            <a:r>
              <a:rPr lang="es-ES" sz="2800" b="1" spc="50" dirty="0" smtClean="0">
                <a:ln w="11430"/>
                <a:solidFill>
                  <a:srgbClr val="0F07B9"/>
                </a:solidFill>
                <a:latin typeface="TH SarabunPSK" pitchFamily="34" charset="-34"/>
                <a:cs typeface="TH SarabunPSK" pitchFamily="34" charset="-34"/>
              </a:rPr>
              <a:t>son</a:t>
            </a:r>
            <a:endParaRPr lang="es-ES" sz="2800" b="1" spc="50" dirty="0">
              <a:ln w="11430"/>
              <a:solidFill>
                <a:srgbClr val="0F07B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" y="377878"/>
            <a:ext cx="85344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7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El </a:t>
            </a:r>
            <a:r>
              <a:rPr lang="es-ES" sz="4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Proceso de </a:t>
            </a:r>
            <a:r>
              <a:rPr lang="es-ES" sz="47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s-ES" sz="4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romulgar </a:t>
            </a:r>
          </a:p>
          <a:p>
            <a:pPr algn="ctr"/>
            <a:r>
              <a:rPr lang="es-ES" sz="4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un Proyecto de Ley Orgánica</a:t>
            </a:r>
            <a:endParaRPr lang="es-ES" sz="47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DAE-C966-42F7-9BC7-AEDF1898FFAD}" type="slidenum">
              <a:rPr lang="hy-AM" smtClean="0"/>
              <a:pPr/>
              <a:t>9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3477374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5927</TotalTime>
  <Words>1718</Words>
  <Application>Microsoft Office PowerPoint</Application>
  <PresentationFormat>นำเสนอทางหน้าจอ (4:3)</PresentationFormat>
  <Paragraphs>227</Paragraphs>
  <Slides>24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8" baseType="lpstr">
      <vt:lpstr>Angsana New</vt:lpstr>
      <vt:lpstr>Calibri</vt:lpstr>
      <vt:lpstr>Cordia New</vt:lpstr>
      <vt:lpstr>Franklin Gothic Book</vt:lpstr>
      <vt:lpstr>Franklin Gothic Medium</vt:lpstr>
      <vt:lpstr>LilyUPC</vt:lpstr>
      <vt:lpstr>TH SarabunIT๙</vt:lpstr>
      <vt:lpstr>TH SarabunPSK</vt:lpstr>
      <vt:lpstr>THSarabunPSK</vt:lpstr>
      <vt:lpstr>Trebuchet MS</vt:lpstr>
      <vt:lpstr>Wingdings</vt:lpstr>
      <vt:lpstr>Wingdings 2</vt:lpstr>
      <vt:lpstr>Wingdings 3</vt:lpstr>
      <vt:lpstr>Trek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El Poder Legislativo</vt:lpstr>
      <vt:lpstr>El Poder Legislativo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El Poder legislativo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El Salón de Sesiones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parliament</cp:lastModifiedBy>
  <cp:revision>1157</cp:revision>
  <cp:lastPrinted>2017-12-18T06:32:27Z</cp:lastPrinted>
  <dcterms:created xsi:type="dcterms:W3CDTF">2011-03-05T02:25:52Z</dcterms:created>
  <dcterms:modified xsi:type="dcterms:W3CDTF">2017-12-18T06:32:32Z</dcterms:modified>
</cp:coreProperties>
</file>